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Hina Mincho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inaMinch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745ba84c9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745ba84c9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64d4709f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64d4709f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64d4709f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64d4709f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64d4709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64d4709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64a356c0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64a356c0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64d4709f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64d4709f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64d4709f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64d4709f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663474117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66347411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64d4709f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64d4709f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66347411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66347411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64a356c0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64a356c0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66347411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66347411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66347411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66347411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7424daca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7424daca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745ba84c9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745ba84c9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7424daca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7424daca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745ba84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745ba84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745ba84c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745ba84c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745ba84c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745ba84c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64a356c0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64a356c0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64a356c0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64a356c0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64d4709f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64d4709f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iktokenizer.vercel.app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paratext.org/features/" TargetMode="External"/><Relationship Id="rId4" Type="http://schemas.openxmlformats.org/officeDocument/2006/relationships/hyperlink" Target="https://bilara.suttacentral.net/" TargetMode="External"/><Relationship Id="rId5" Type="http://schemas.openxmlformats.org/officeDocument/2006/relationships/hyperlink" Target="https://docs.google.com/presentation/d/1nsFclaW97OTZVK2VYZw2pL0hBFddN8C6g3EukAm1jFo" TargetMode="External"/><Relationship Id="rId6" Type="http://schemas.openxmlformats.org/officeDocument/2006/relationships/hyperlink" Target="https://zi.tools/" TargetMode="External"/><Relationship Id="rId7" Type="http://schemas.openxmlformats.org/officeDocument/2006/relationships/hyperlink" Target="https://nissaya.cn/hanziku/" TargetMode="External"/><Relationship Id="rId8" Type="http://schemas.openxmlformats.org/officeDocument/2006/relationships/hyperlink" Target="https://tiktokenizer.vercel.app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1LLvKvq3tCkuRixfk87cH5UFKd3Co4WZB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79600"/>
            <a:ext cx="8520600" cy="28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AI 時代基礎佛典翻譯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的衝擊與機遇(1)</a:t>
            </a:r>
            <a:endParaRPr sz="6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18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善那 2025.5.11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74" y="0"/>
            <a:ext cx="885945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翻譯工作的一些難題及解法</a:t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017725"/>
            <a:ext cx="8520600" cy="38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文字 </a:t>
            </a:r>
            <a:r>
              <a:rPr lang="en-GB" sz="2300"/>
              <a:t>1 </a:t>
            </a:r>
            <a:r>
              <a:rPr lang="en-GB" sz="2300"/>
              <a:t>詞彙缺乏標準及一致性。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解法：建立 語根 與 漢字的精確對映。必要時造字。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文件 2 大部份讀者無法校正、審訂翻譯。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解法：建立“生產履歷”，利用Git讓任何人都可以檢視每處改動。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文庫 3 讀者脫離譯者的材料環境，只能信賴譯者，很難溯源。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300"/>
              <a:t>解法：建立統一的文本引用標準，現代技術完全可以支持在讀者端復現譯者環境。</a:t>
            </a:r>
            <a:endParaRPr sz="2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缺乏紀律的音譯</a:t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A</a:t>
            </a:r>
            <a:r>
              <a:rPr lang="en-GB" sz="2600">
                <a:solidFill>
                  <a:srgbClr val="FF00FF"/>
                </a:solidFill>
              </a:rPr>
              <a:t>bhi</a:t>
            </a:r>
            <a:r>
              <a:rPr lang="en-GB" sz="2600"/>
              <a:t>dhamma </a:t>
            </a:r>
            <a:r>
              <a:rPr lang="en-GB" sz="2600"/>
              <a:t>阿</a:t>
            </a:r>
            <a:r>
              <a:rPr lang="en-GB" sz="2600">
                <a:solidFill>
                  <a:srgbClr val="FF00FF"/>
                </a:solidFill>
              </a:rPr>
              <a:t>毗</a:t>
            </a:r>
            <a:r>
              <a:rPr lang="en-GB" sz="2600"/>
              <a:t>達磨、毘曇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/>
              <a:t>Mahā</a:t>
            </a:r>
            <a:r>
              <a:rPr lang="en-GB" sz="2600">
                <a:solidFill>
                  <a:srgbClr val="FF00FF"/>
                </a:solidFill>
              </a:rPr>
              <a:t>vi</a:t>
            </a:r>
            <a:r>
              <a:rPr lang="en-GB" sz="2600"/>
              <a:t>bhāṣa Śāstra 大</a:t>
            </a:r>
            <a:r>
              <a:rPr lang="en-GB" sz="2600">
                <a:solidFill>
                  <a:srgbClr val="FF00FF"/>
                </a:solidFill>
              </a:rPr>
              <a:t>毗</a:t>
            </a:r>
            <a:r>
              <a:rPr lang="en-GB" sz="2600"/>
              <a:t>婆沙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00FF"/>
                </a:solidFill>
              </a:rPr>
              <a:t>v</a:t>
            </a:r>
            <a:r>
              <a:rPr lang="en-GB" sz="2600">
                <a:solidFill>
                  <a:srgbClr val="FF00FF"/>
                </a:solidFill>
              </a:rPr>
              <a:t>i</a:t>
            </a:r>
            <a:r>
              <a:rPr lang="en-GB" sz="2600"/>
              <a:t>mala kīrti </a:t>
            </a:r>
            <a:r>
              <a:rPr lang="en-GB" sz="2600">
                <a:solidFill>
                  <a:srgbClr val="FF00FF"/>
                </a:solidFill>
              </a:rPr>
              <a:t>維</a:t>
            </a:r>
            <a:r>
              <a:rPr lang="en-GB" sz="2600"/>
              <a:t>摩詰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00FF"/>
                </a:solidFill>
              </a:rPr>
              <a:t>Vai</a:t>
            </a:r>
            <a:r>
              <a:rPr lang="en-GB" sz="2600"/>
              <a:t>ro</a:t>
            </a:r>
            <a:r>
              <a:rPr lang="en-GB" sz="2600">
                <a:solidFill>
                  <a:srgbClr val="00FF00"/>
                </a:solidFill>
              </a:rPr>
              <a:t>ca</a:t>
            </a:r>
            <a:r>
              <a:rPr lang="en-GB" sz="2600"/>
              <a:t>na</a:t>
            </a:r>
            <a:r>
              <a:rPr lang="en-GB" sz="2600"/>
              <a:t> (Verocara) </a:t>
            </a:r>
            <a:r>
              <a:rPr lang="en-GB" sz="2600">
                <a:solidFill>
                  <a:srgbClr val="FF00FF"/>
                </a:solidFill>
              </a:rPr>
              <a:t>毗</a:t>
            </a:r>
            <a:r>
              <a:rPr lang="en-GB" sz="2600"/>
              <a:t>盧</a:t>
            </a:r>
            <a:r>
              <a:rPr lang="en-GB" sz="2600">
                <a:solidFill>
                  <a:srgbClr val="00FF00"/>
                </a:solidFill>
              </a:rPr>
              <a:t>遮</a:t>
            </a:r>
            <a:r>
              <a:rPr lang="en-GB" sz="2600"/>
              <a:t>那。盧</a:t>
            </a:r>
            <a:r>
              <a:rPr lang="en-GB" sz="2600">
                <a:solidFill>
                  <a:srgbClr val="00FF00"/>
                </a:solidFill>
              </a:rPr>
              <a:t>舍</a:t>
            </a:r>
            <a:r>
              <a:rPr lang="en-GB" sz="2600"/>
              <a:t>那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/>
              <a:t>Khaṇa/</a:t>
            </a:r>
            <a:r>
              <a:rPr lang="en-GB" sz="2600">
                <a:solidFill>
                  <a:srgbClr val="FF00FF"/>
                </a:solidFill>
              </a:rPr>
              <a:t>kṣa</a:t>
            </a:r>
            <a:r>
              <a:rPr lang="en-GB" sz="2600"/>
              <a:t>ṇa    </a:t>
            </a:r>
            <a:r>
              <a:rPr lang="en-GB" sz="2600">
                <a:solidFill>
                  <a:srgbClr val="FF00FF"/>
                </a:solidFill>
              </a:rPr>
              <a:t>剎</a:t>
            </a:r>
            <a:r>
              <a:rPr lang="en-GB" sz="2600"/>
              <a:t>那   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/>
              <a:t>Khama/</a:t>
            </a:r>
            <a:r>
              <a:rPr lang="en-GB" sz="2600">
                <a:solidFill>
                  <a:srgbClr val="FF00FF"/>
                </a:solidFill>
              </a:rPr>
              <a:t>kṣa</a:t>
            </a:r>
            <a:r>
              <a:rPr lang="en-GB" sz="2600"/>
              <a:t>ma</a:t>
            </a:r>
            <a:r>
              <a:rPr lang="en-GB"/>
              <a:t>  </a:t>
            </a:r>
            <a:r>
              <a:rPr lang="en-GB" sz="2600">
                <a:solidFill>
                  <a:srgbClr val="FF00FF"/>
                </a:solidFill>
              </a:rPr>
              <a:t>懺</a:t>
            </a:r>
            <a:r>
              <a:rPr lang="en-GB" sz="2600"/>
              <a:t>摩                    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600">
                <a:solidFill>
                  <a:srgbClr val="FF00FF"/>
                </a:solidFill>
              </a:rPr>
              <a:t>khe</a:t>
            </a:r>
            <a:r>
              <a:rPr lang="en-GB" sz="2600"/>
              <a:t>tta/kṣetra </a:t>
            </a:r>
            <a:r>
              <a:rPr lang="en-GB" sz="2600">
                <a:solidFill>
                  <a:srgbClr val="FF00FF"/>
                </a:solidFill>
              </a:rPr>
              <a:t>剎</a:t>
            </a:r>
            <a:r>
              <a:rPr lang="en-GB" sz="2600"/>
              <a:t>多羅 畑 剎土   </a:t>
            </a:r>
            <a:r>
              <a:rPr lang="en-GB" sz="2600">
                <a:solidFill>
                  <a:srgbClr val="FF00FF"/>
                </a:solidFill>
              </a:rPr>
              <a:t>Khe</a:t>
            </a:r>
            <a:r>
              <a:rPr lang="en-GB" sz="2600"/>
              <a:t>mā </a:t>
            </a:r>
            <a:r>
              <a:rPr lang="en-GB" sz="2600">
                <a:solidFill>
                  <a:srgbClr val="FF00FF"/>
                </a:solidFill>
              </a:rPr>
              <a:t>差</a:t>
            </a:r>
            <a:r>
              <a:rPr lang="en-GB" sz="2600"/>
              <a:t>摩</a:t>
            </a:r>
            <a:endParaRPr sz="2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僅靠漢語無法掌握的概念（一漢多梵）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52475"/>
            <a:ext cx="367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FF"/>
                </a:solidFill>
              </a:rPr>
              <a:t>種性</a:t>
            </a:r>
            <a:r>
              <a:rPr lang="en-GB"/>
              <a:t>制度：Jati , Vaṇṇa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色界</a:t>
            </a:r>
            <a:r>
              <a:rPr lang="en-GB">
                <a:solidFill>
                  <a:srgbClr val="FF00FF"/>
                </a:solidFill>
              </a:rPr>
              <a:t>種性</a:t>
            </a:r>
            <a:r>
              <a:rPr lang="en-GB"/>
              <a:t>、</a:t>
            </a:r>
            <a:r>
              <a:rPr lang="en-GB">
                <a:solidFill>
                  <a:srgbClr val="FF00FF"/>
                </a:solidFill>
              </a:rPr>
              <a:t>種性</a:t>
            </a:r>
            <a:r>
              <a:rPr lang="en-GB"/>
              <a:t>智</a:t>
            </a:r>
            <a:r>
              <a:rPr lang="en-GB"/>
              <a:t>： Gotrabhū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佛</a:t>
            </a:r>
            <a:r>
              <a:rPr lang="en-GB">
                <a:solidFill>
                  <a:srgbClr val="FF00FF"/>
                </a:solidFill>
              </a:rPr>
              <a:t>種姓</a:t>
            </a:r>
            <a:r>
              <a:rPr lang="en-GB"/>
              <a:t>經：Buddha-v</a:t>
            </a:r>
            <a:r>
              <a:rPr lang="en-GB"/>
              <a:t>aṃsa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Ākāra：行</a:t>
            </a:r>
            <a:r>
              <a:rPr lang="en-GB">
                <a:solidFill>
                  <a:srgbClr val="FF00FF"/>
                </a:solidFill>
              </a:rPr>
              <a:t>相</a:t>
            </a:r>
            <a:r>
              <a:rPr lang="en-GB"/>
              <a:t>，相貌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Lakkhaṇa:外</a:t>
            </a:r>
            <a:r>
              <a:rPr lang="en-GB">
                <a:solidFill>
                  <a:srgbClr val="FF00FF"/>
                </a:solidFill>
              </a:rPr>
              <a:t>相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Viyañjana：特</a:t>
            </a:r>
            <a:r>
              <a:rPr lang="en-GB">
                <a:solidFill>
                  <a:srgbClr val="FF00FF"/>
                </a:solidFill>
              </a:rPr>
              <a:t>相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Nimmita: 徴</a:t>
            </a:r>
            <a:r>
              <a:rPr lang="en-GB">
                <a:solidFill>
                  <a:srgbClr val="FF00FF"/>
                </a:solidFill>
              </a:rPr>
              <a:t>相  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anatta-saññā </a:t>
            </a:r>
            <a:r>
              <a:rPr lang="en-GB"/>
              <a:t> ：我</a:t>
            </a:r>
            <a:r>
              <a:rPr lang="en-GB">
                <a:solidFill>
                  <a:srgbClr val="FF00FF"/>
                </a:solidFill>
              </a:rPr>
              <a:t>相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00FF"/>
                </a:solidFill>
              </a:rPr>
              <a:t>Vimala</a:t>
            </a:r>
            <a:r>
              <a:rPr lang="en-GB" sz="1900"/>
              <a:t>kīrti：</a:t>
            </a:r>
            <a:r>
              <a:rPr lang="en-GB" sz="1900">
                <a:solidFill>
                  <a:srgbClr val="FF00FF"/>
                </a:solidFill>
              </a:rPr>
              <a:t>淨</a:t>
            </a:r>
            <a:r>
              <a:rPr lang="en-GB" sz="1900"/>
              <a:t>名，離垢稱。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60"/>
              <a:t>S</a:t>
            </a:r>
            <a:r>
              <a:rPr lang="en-GB" sz="2260"/>
              <a:t>ubha</a:t>
            </a:r>
            <a:r>
              <a:rPr lang="en-GB" sz="2260"/>
              <a:t>：垢淨之</a:t>
            </a:r>
            <a:r>
              <a:rPr lang="en-GB" sz="2260">
                <a:solidFill>
                  <a:srgbClr val="FF00FF"/>
                </a:solidFill>
              </a:rPr>
              <a:t>淨</a:t>
            </a:r>
            <a:r>
              <a:rPr lang="en-GB" sz="2260"/>
              <a:t>，asubha不淨</a:t>
            </a:r>
            <a:endParaRPr sz="226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60"/>
              <a:t>S</a:t>
            </a:r>
            <a:r>
              <a:rPr lang="en-GB" sz="2260"/>
              <a:t>uddha：純粹之</a:t>
            </a:r>
            <a:r>
              <a:rPr lang="en-GB" sz="2260">
                <a:solidFill>
                  <a:srgbClr val="FF00FF"/>
                </a:solidFill>
              </a:rPr>
              <a:t>淨</a:t>
            </a:r>
            <a:r>
              <a:rPr lang="en-GB" sz="2260"/>
              <a:t>（淨飯王)</a:t>
            </a:r>
            <a:endParaRPr sz="226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60"/>
              <a:t>Suci ：清淨之</a:t>
            </a:r>
            <a:r>
              <a:rPr lang="en-GB" sz="2260">
                <a:solidFill>
                  <a:srgbClr val="FF00FF"/>
                </a:solidFill>
              </a:rPr>
              <a:t>淨</a:t>
            </a:r>
            <a:endParaRPr sz="226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Pasāda</a:t>
            </a:r>
            <a:r>
              <a:rPr lang="en-GB" sz="2260"/>
              <a:t>： 澄淨，明</a:t>
            </a:r>
            <a:r>
              <a:rPr lang="en-GB" sz="2260">
                <a:solidFill>
                  <a:srgbClr val="FF00FF"/>
                </a:solidFill>
              </a:rPr>
              <a:t>淨</a:t>
            </a:r>
            <a:r>
              <a:rPr lang="en-GB" sz="2260"/>
              <a:t>，淨信</a:t>
            </a:r>
            <a:endParaRPr sz="226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60"/>
              <a:t>Dhota ：洗</a:t>
            </a:r>
            <a:r>
              <a:rPr lang="en-GB" sz="2260">
                <a:solidFill>
                  <a:srgbClr val="FF00FF"/>
                </a:solidFill>
              </a:rPr>
              <a:t>淨</a:t>
            </a:r>
            <a:r>
              <a:rPr lang="en-GB" sz="2260"/>
              <a:t> cokkha：潔</a:t>
            </a:r>
            <a:r>
              <a:rPr lang="en-GB" sz="2260">
                <a:solidFill>
                  <a:srgbClr val="FF00FF"/>
                </a:solidFill>
              </a:rPr>
              <a:t>淨</a:t>
            </a:r>
            <a:endParaRPr sz="226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60"/>
              <a:t>Kappiya：作</a:t>
            </a:r>
            <a:r>
              <a:rPr lang="en-GB" sz="2260">
                <a:solidFill>
                  <a:srgbClr val="FF00FF"/>
                </a:solidFill>
              </a:rPr>
              <a:t>淨</a:t>
            </a:r>
            <a:r>
              <a:rPr lang="en-GB" sz="2260"/>
              <a:t>之人</a:t>
            </a:r>
            <a:endParaRPr sz="226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503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120"/>
              <a:t>一梵多漢</a:t>
            </a:r>
            <a:endParaRPr sz="3120"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</a:rPr>
              <a:t>佛：</a:t>
            </a:r>
            <a:r>
              <a:rPr lang="en-GB" sz="2700">
                <a:solidFill>
                  <a:schemeClr val="dk1"/>
                </a:solidFill>
              </a:rPr>
              <a:t>說文「見不審」（看不清楚，仿佛）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</a:rPr>
              <a:t>浮屠 浮圖 佛圖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</a:rPr>
              <a:t>壯族：𭀯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</a:rPr>
              <a:t>和制漢字：仏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5020">
                <a:solidFill>
                  <a:schemeClr val="dk1"/>
                </a:solidFill>
              </a:rPr>
              <a:t>𠑵  𦤲</a:t>
            </a:r>
            <a:endParaRPr sz="4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不好的翻譯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3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心所 （”所“構詞能力太） 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/>
              <a:t>”有“現代漢語太常用</a:t>
            </a:r>
            <a:endParaRPr sz="27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FF00FF"/>
                </a:solidFill>
              </a:rPr>
              <a:t>有</a:t>
            </a:r>
            <a:r>
              <a:rPr lang="en-GB" sz="2700"/>
              <a:t>情 satta  </a:t>
            </a:r>
            <a:r>
              <a:rPr lang="en-GB" sz="2700">
                <a:solidFill>
                  <a:srgbClr val="FF00FF"/>
                </a:solidFill>
              </a:rPr>
              <a:t>有</a:t>
            </a:r>
            <a:r>
              <a:rPr lang="en-GB" sz="2700"/>
              <a:t>分bhav-aṅga  </a:t>
            </a:r>
            <a:r>
              <a:rPr lang="en-GB" sz="2700">
                <a:solidFill>
                  <a:srgbClr val="FF00FF"/>
                </a:solidFill>
              </a:rPr>
              <a:t>有</a:t>
            </a:r>
            <a:r>
              <a:rPr lang="en-GB" sz="2700"/>
              <a:t>尋 sa-vitakka </a:t>
            </a:r>
            <a:r>
              <a:rPr lang="en-GB" sz="2700">
                <a:solidFill>
                  <a:srgbClr val="FF00FF"/>
                </a:solidFill>
              </a:rPr>
              <a:t>有</a:t>
            </a:r>
            <a:r>
              <a:rPr lang="en-GB" sz="2700"/>
              <a:t> atthi</a:t>
            </a:r>
            <a:endParaRPr sz="2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/>
              <a:t>應將字根配給一個漢字構件，越短越好，須古文字學家合作。Sañj   Bhu   Sa  Asti   計算語言學</a:t>
            </a:r>
            <a:endParaRPr sz="2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700"/>
              <a:t>速行 Javana  → 衝 （英文：implusion）</a:t>
            </a:r>
            <a:endParaRPr sz="2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/>
              <a:t>從電腦角度思考</a:t>
            </a:r>
            <a:endParaRPr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311700" y="1166225"/>
            <a:ext cx="876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一）減少Ambiguity, 語意semantics和語形Morphology精確對映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將</a:t>
            </a:r>
            <a:r>
              <a:rPr lang="en-GB" sz="2400"/>
              <a:t>模因meme精細化 ，以利電腦區分（獨立的符元token）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機器儲存精確的符元，任何時候可轉成通用字，反之不然。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善加</a:t>
            </a:r>
            <a:r>
              <a:rPr lang="en-GB" sz="2400"/>
              <a:t>利用罕用字和</a:t>
            </a:r>
            <a:r>
              <a:rPr lang="en-GB" sz="2400"/>
              <a:t>造新字。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/>
              <a:t>二）使用標記突顯隱性知識（結構、流變、背景資料等等）。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分詞與詞向量</a:t>
            </a:r>
            <a:endParaRPr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Tiktokinizer</a:t>
            </a:r>
            <a:r>
              <a:rPr lang="en-GB"/>
              <a:t> 不同的模型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例：&lt;|im_start|&gt;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中華民國  中华</a:t>
            </a:r>
            <a:r>
              <a:rPr lang="en-GB"/>
              <a:t>人民共和国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知識  知识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舉例 </a:t>
            </a:r>
            <a:r>
              <a:rPr lang="en-GB" sz="5020"/>
              <a:t>citta心</a:t>
            </a:r>
            <a:endParaRPr/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20">
                <a:solidFill>
                  <a:schemeClr val="dk1"/>
                </a:solidFill>
              </a:rPr>
              <a:t>citra→㦎   cetasika→㤈</a:t>
            </a:r>
            <a:endParaRPr sz="502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20">
                <a:solidFill>
                  <a:schemeClr val="dk1"/>
                </a:solidFill>
              </a:rPr>
              <a:t>Saṅkhāra 㤚</a:t>
            </a:r>
            <a:endParaRPr sz="502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20">
                <a:solidFill>
                  <a:schemeClr val="dk1"/>
                </a:solidFill>
              </a:rPr>
              <a:t>所緣→尘 tadārammaṇa</a:t>
            </a:r>
            <a:endParaRPr sz="5020">
              <a:solidFill>
                <a:schemeClr val="dk1"/>
              </a:solidFill>
            </a:endParaRPr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1475" y="2571750"/>
            <a:ext cx="901900" cy="8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界</a:t>
            </a:r>
            <a:endParaRPr/>
          </a:p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</a:rPr>
              <a:t>Dhatu 界 KāmaDhatu 欲界 Kāmavacara欲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</a:rPr>
              <a:t>Sima 𨺬， Sima hall </a:t>
            </a:r>
            <a:r>
              <a:rPr lang="en-GB" sz="3000">
                <a:solidFill>
                  <a:schemeClr val="dk1"/>
                </a:solidFill>
              </a:rPr>
              <a:t>𨺬堂   chanda 慾 icchā 冀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</a:rPr>
              <a:t>Loka        （to look)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</a:rPr>
              <a:t>Aloka         Bha 光  obhasa 耀 Pabhassara  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>
                <a:solidFill>
                  <a:schemeClr val="dk1"/>
                </a:solidFill>
              </a:rPr>
              <a:t>nibbāna/nirvāṇa→𰂽 ← </a:t>
            </a:r>
            <a:r>
              <a:rPr lang="en-GB" sz="2200">
                <a:solidFill>
                  <a:schemeClr val="dk1"/>
                </a:solidFill>
              </a:rPr>
              <a:t>涅槃,圓寂,泥洹,抳縛南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9598" y="1360550"/>
            <a:ext cx="471625" cy="48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267" y="3269000"/>
            <a:ext cx="55863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2949" y="2647960"/>
            <a:ext cx="471625" cy="455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覵閒亮" id="172" name="Google Shape;17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2950" y="3357919"/>
            <a:ext cx="471625" cy="482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名詞界定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AI </a:t>
            </a:r>
            <a:r>
              <a:rPr lang="en-GB" sz="2000"/>
              <a:t>時代：算力低廉，取用方便，各種AI服務垂手可得的時代。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基礎佛典：所有佛教流派共同承認的基本佛典：</a:t>
            </a:r>
            <a:r>
              <a:rPr lang="en-GB" sz="2000"/>
              <a:t>聲聞律、</a:t>
            </a:r>
            <a:r>
              <a:rPr lang="en-GB" sz="2000"/>
              <a:t>巴利三藏、阿含經。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翻譯：以學術精神及態度，忠實傳達原文要義的一系列高級智力的文本轉譯。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衝擊</a:t>
            </a:r>
            <a:r>
              <a:rPr lang="en-GB" sz="2000"/>
              <a:t>與</a:t>
            </a:r>
            <a:r>
              <a:rPr lang="en-GB" sz="2000"/>
              <a:t>機</a:t>
            </a:r>
            <a:r>
              <a:rPr lang="en-GB" sz="2000"/>
              <a:t>遇：由於</a:t>
            </a:r>
            <a:r>
              <a:rPr lang="en-GB" sz="2000">
                <a:solidFill>
                  <a:srgbClr val="FF00FF"/>
                </a:solidFill>
              </a:rPr>
              <a:t>生產力的急劇提升</a:t>
            </a:r>
            <a:r>
              <a:rPr lang="en-GB" sz="2000"/>
              <a:t>，帶來的組織變革及催生新領域。</a:t>
            </a:r>
            <a:endParaRPr sz="2000"/>
          </a:p>
          <a:p>
            <a:pPr indent="45720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/>
              <a:t>對有做好準備、樂於學習的人群而言，是機遇，反之是衝擊。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舉例</a:t>
            </a:r>
            <a:endParaRPr/>
          </a:p>
        </p:txBody>
      </p:sp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</a:rPr>
              <a:t>S</a:t>
            </a:r>
            <a:r>
              <a:rPr lang="en-GB" sz="2500">
                <a:solidFill>
                  <a:schemeClr val="dk1"/>
                </a:solidFill>
              </a:rPr>
              <a:t>am </a:t>
            </a:r>
            <a:r>
              <a:rPr lang="en-GB" sz="2500">
                <a:solidFill>
                  <a:schemeClr val="dk1"/>
                </a:solidFill>
              </a:rPr>
              <a:t>具,共,同        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</a:rPr>
              <a:t>P</a:t>
            </a:r>
            <a:r>
              <a:rPr lang="en-GB" sz="2500">
                <a:solidFill>
                  <a:schemeClr val="dk1"/>
                </a:solidFill>
              </a:rPr>
              <a:t>adā  足𧾷 句子 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</a:rPr>
              <a:t>s</a:t>
            </a:r>
            <a:r>
              <a:rPr lang="en-GB" sz="2500">
                <a:solidFill>
                  <a:schemeClr val="dk1"/>
                </a:solidFill>
              </a:rPr>
              <a:t>ampadā 𨁺                  nissaya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</a:rPr>
              <a:t>upasampada                upanissaya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500">
                <a:solidFill>
                  <a:schemeClr val="dk1"/>
                </a:solidFill>
              </a:rPr>
              <a:t>upasaṅkami 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descr="㥋心止"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1500" y="2159999"/>
            <a:ext cx="641549" cy="63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廽囬𨁺" id="180" name="Google Shape;18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5775" y="2838921"/>
            <a:ext cx="570624" cy="544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廽囬詣" id="181" name="Google Shape;18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0626" y="3510950"/>
            <a:ext cx="542328" cy="54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廽囬㥋心止" id="182" name="Google Shape;18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3050" y="2793694"/>
            <a:ext cx="641550" cy="634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舉例</a:t>
            </a:r>
            <a:endParaRPr/>
          </a:p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chemeClr val="dk1"/>
                </a:solidFill>
              </a:rPr>
              <a:t>𢢂    𭜨 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Hina Mincho"/>
                <a:ea typeface="Hina Mincho"/>
                <a:cs typeface="Hina Mincho"/>
                <a:sym typeface="Hina Mincho"/>
              </a:rPr>
              <a:t>昔        </a:t>
            </a:r>
            <a:r>
              <a:rPr lang="en-GB" sz="3600">
                <a:solidFill>
                  <a:schemeClr val="dk1"/>
                </a:solidFill>
                <a:latin typeface="Hina Mincho"/>
                <a:ea typeface="Hina Mincho"/>
                <a:cs typeface="Hina Mincho"/>
                <a:sym typeface="Hina Mincho"/>
              </a:rPr>
              <a:t>顫 </a:t>
            </a:r>
            <a:r>
              <a:rPr lang="en-GB" sz="3600">
                <a:solidFill>
                  <a:schemeClr val="dk1"/>
                </a:solidFill>
                <a:latin typeface="Hina Mincho"/>
                <a:ea typeface="Hina Mincho"/>
                <a:cs typeface="Hina Mincho"/>
                <a:sym typeface="Hina Mincho"/>
              </a:rPr>
              <a:t>    斷</a:t>
            </a:r>
            <a:endParaRPr sz="3600">
              <a:solidFill>
                <a:schemeClr val="dk1"/>
              </a:solidFill>
              <a:latin typeface="Hina Mincho"/>
              <a:ea typeface="Hina Mincho"/>
              <a:cs typeface="Hina Mincho"/>
              <a:sym typeface="Hina Minch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95">
                <a:solidFill>
                  <a:schemeClr val="dk1"/>
                </a:solidFill>
              </a:rPr>
              <a:t>atīta-bhavaṅga  bhavaṅga-calana  bhavaṅg’upaccheda</a:t>
            </a:r>
            <a:endParaRPr sz="2595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>
                <a:solidFill>
                  <a:schemeClr val="dk1"/>
                </a:solidFill>
              </a:rPr>
              <a:t>㦭惓愢慟憘憚憾懙懳𢜢㦞㥐㥋㤰惣𢖰𢖶𢗊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descr="𢻛𠧸有"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525" y="2342037"/>
            <a:ext cx="384775" cy="426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懾聶𢻛𠧸有" id="190" name="Google Shape;19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025" y="1281975"/>
            <a:ext cx="633124" cy="643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𢻛𠧸有" id="191" name="Google Shape;1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900" y="2342037"/>
            <a:ext cx="384775" cy="426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𢻛𠧸有" id="192" name="Google Shape;1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487" y="2342037"/>
            <a:ext cx="384764" cy="42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1050" y="2255667"/>
            <a:ext cx="4641684" cy="6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結語</a:t>
            </a:r>
            <a:endParaRPr/>
          </a:p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一）為什麼要費力氣去了解機器、配合機器？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	為了</a:t>
            </a:r>
            <a:r>
              <a:rPr lang="en-GB" sz="2100" u="sng"/>
              <a:t>自動化</a:t>
            </a:r>
            <a:r>
              <a:rPr lang="en-GB" sz="2100"/>
              <a:t>。</a:t>
            </a:r>
            <a:endParaRPr sz="21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電腦不止是"打字機"，網路</a:t>
            </a:r>
            <a:r>
              <a:rPr lang="en-GB" sz="2100"/>
              <a:t>不止是</a:t>
            </a:r>
            <a:r>
              <a:rPr lang="en-GB" sz="2100"/>
              <a:t>"佈告欄"，AI</a:t>
            </a:r>
            <a:r>
              <a:rPr lang="en-GB" sz="2100"/>
              <a:t>不止能</a:t>
            </a:r>
            <a:r>
              <a:rPr lang="en-GB" sz="2100"/>
              <a:t>用來聊天。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二）要學多久？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	邊做邊學，學以致用。</a:t>
            </a:r>
            <a:endParaRPr sz="2100"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100"/>
              <a:t>在實作的過程中強化觀念，觀念越清楚就更越能出正確的選擇。</a:t>
            </a:r>
            <a:endParaRPr sz="2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參考資料</a:t>
            </a:r>
            <a:endParaRPr/>
          </a:p>
        </p:txBody>
      </p:sp>
      <p:sp>
        <p:nvSpPr>
          <p:cNvPr id="205" name="Google Shape;20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https://paratext.org/features/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https://bilara.suttacentral.net/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定位基礎工程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6"/>
              </a:rPr>
              <a:t>https://zi.tools/</a:t>
            </a:r>
            <a:r>
              <a:rPr lang="en-GB"/>
              <a:t> 字統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7"/>
              </a:rPr>
              <a:t>https://nissaya.cn/hanziku/</a:t>
            </a:r>
            <a:r>
              <a:rPr lang="en-GB"/>
              <a:t> 漢字拼形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8"/>
              </a:rPr>
              <a:t>https://tiktokenizer.vercel.app/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文本處理的三個層次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9900"/>
                </a:solidFill>
              </a:rPr>
              <a:t>文字編碼層</a:t>
            </a:r>
            <a:r>
              <a:rPr lang="en-GB" sz="2200"/>
              <a:t>：語意語形對映(符元化)   </a:t>
            </a:r>
            <a:r>
              <a:rPr lang="en-GB" sz="2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漢字拼形</a:t>
            </a:r>
            <a:r>
              <a:rPr lang="en-GB" sz="2200">
                <a:solidFill>
                  <a:srgbClr val="00FF00"/>
                </a:solidFill>
              </a:rPr>
              <a:t> </a:t>
            </a:r>
            <a:r>
              <a:rPr lang="en-GB" sz="2200"/>
              <a:t>Provident-Pali</a:t>
            </a:r>
            <a:endParaRPr sz="22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9900"/>
                </a:solidFill>
              </a:rPr>
              <a:t>文件格式層</a:t>
            </a:r>
            <a:r>
              <a:rPr lang="en-GB" sz="2200"/>
              <a:t>：文件版本管理</a:t>
            </a:r>
            <a:endParaRPr sz="22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文層與文釘：</a:t>
            </a:r>
            <a:r>
              <a:rPr lang="en-GB" sz="2200"/>
              <a:t>文件時空解耦decoupling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9900"/>
                </a:solidFill>
              </a:rPr>
              <a:t>文庫</a:t>
            </a:r>
            <a:r>
              <a:rPr lang="en-GB" sz="2200">
                <a:solidFill>
                  <a:srgbClr val="FF9900"/>
                </a:solidFill>
              </a:rPr>
              <a:t>格式層</a:t>
            </a:r>
            <a:r>
              <a:rPr lang="en-GB" sz="2200"/>
              <a:t>：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	平行語料、全配合AI的文意搜尋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/>
              <a:t>	巢注：自由穿梭</a:t>
            </a:r>
            <a:r>
              <a:rPr lang="en-GB" sz="2200"/>
              <a:t>複雜知識體系，</a:t>
            </a:r>
            <a:r>
              <a:rPr lang="en-GB" sz="2200"/>
              <a:t>使用者決定閱讀動線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 </a:t>
            </a:r>
            <a:r>
              <a:rPr lang="en-GB"/>
              <a:t>賦能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AI </a:t>
            </a:r>
            <a:r>
              <a:rPr lang="en-GB" sz="2200"/>
              <a:t>技術、電腦應用技術日新月異，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但基本資料格式及標記語言很穩定（txt,  json , html)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AI </a:t>
            </a:r>
            <a:r>
              <a:rPr lang="en-GB" sz="2200"/>
              <a:t>前置工作 </a:t>
            </a:r>
            <a:r>
              <a:rPr lang="en-GB" sz="2200"/>
              <a:t>90% </a:t>
            </a:r>
            <a:r>
              <a:rPr lang="en-GB" sz="2200"/>
              <a:t>是文本處理（資料清洗）。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文本處理的前提是了解適合電腦處理的方式。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好比機器化耕作，農作物從育種、種植、施肥、採收都要有標準。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/>
              <a:t>同時也要考慮上下游的配套，即供應鏈。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麵包的加工鏈條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555" y="0"/>
            <a:ext cx="566344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佛經的加工鏈條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489" y="0"/>
            <a:ext cx="53555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翻譯工作的困難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1 掌握經典文意及多種語言人才稀缺性（佛學專家</a:t>
            </a:r>
            <a:r>
              <a:rPr lang="en-GB" sz="2100"/>
              <a:t>漫長</a:t>
            </a:r>
            <a:r>
              <a:rPr lang="en-GB" sz="2100"/>
              <a:t>養成時間）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2 缺乏對文史工作者的軟體技術支持（系統開發難度大、市場太小）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3 被迫投入大量時間精力於低價值的勞動（手工清除雜草）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4 越基礎重要的工作，越難得到重視。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5 </a:t>
            </a:r>
            <a:r>
              <a:rPr lang="en-GB" sz="2100"/>
              <a:t>紙本出版形式，難以被第三方接手改善。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100"/>
              <a:t>6 免費開源的善意，得不到市場的反哺，而無以為繼。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 </a:t>
            </a:r>
            <a:r>
              <a:rPr lang="en-GB"/>
              <a:t>時代的</a:t>
            </a:r>
            <a:r>
              <a:rPr lang="en-GB"/>
              <a:t>機遇與</a:t>
            </a:r>
            <a:r>
              <a:rPr lang="en-GB"/>
              <a:t>挑戰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832300" cy="3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1 </a:t>
            </a:r>
            <a:r>
              <a:rPr lang="en-GB" sz="2300"/>
              <a:t>AI </a:t>
            </a:r>
            <a:r>
              <a:rPr lang="en-GB" sz="2300"/>
              <a:t>可以承擔更多 單調重覆的勞力活動。</a:t>
            </a:r>
            <a:endParaRPr sz="2300"/>
          </a:p>
          <a:p>
            <a:pPr indent="45720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例如：自動語言分段對齊，近似段落，校對。</a:t>
            </a:r>
            <a:endParaRPr sz="23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2 </a:t>
            </a:r>
            <a:r>
              <a:rPr lang="en-GB" sz="2300"/>
              <a:t>AI 讓人文工作者可以直接指揮機器做事，去除了中間人環節。</a:t>
            </a:r>
            <a:endParaRPr sz="2300"/>
          </a:p>
          <a:p>
            <a:pPr indent="45720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例如：麵包機鍋，刺激食譜產生、小包裝素材、形成分享社群。</a:t>
            </a:r>
            <a:endParaRPr sz="23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3 創作門檻大幅降低。讀者搖身一變為有模有樣的作者。</a:t>
            </a:r>
            <a:endParaRPr sz="23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	例如：照片轉宮崎駿風</a:t>
            </a:r>
            <a:endParaRPr sz="23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	</a:t>
            </a:r>
            <a:endParaRPr sz="23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內容的多種應用形態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將紙本「數位化」的觀念已經過時。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今日和可見的未來，大部份的內容都是在數字創造，印成實體書只是其中一種輸出方式。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應就內容的不同形態：“原始材料”、“學術成果”、“AI語料數據庫”、“各級標準教材”、“普通消費品”、“第八藝術及電子游戲”，進行全盤考慮。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同時依消費者的知識水平、閱聽場景，自動產生客製化內容。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