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11DFE4-FEE3-4756-BDCE-29DBD3B9ECB7}">
  <a:tblStyle styleId="{1611DFE4-FEE3-4756-BDCE-29DBD3B9EC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54a807b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54a807b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e54a807b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e54a807b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54a807b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54a807b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60323d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60323d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60323d1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60323d1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29cc039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29cc039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54a807ba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54a807ba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54a807ba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54a807ba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54a807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54a807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e29cc039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e29cc039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e29cc039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e29cc039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60323d1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60323d1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60323d1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60323d1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60323d1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60323d1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54a807b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54a807b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60323d1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60323d1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60323d1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60323d1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nissaya.cn/absle-lectur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nissaya.cn/a24/?f=lyxq/lyxq.pgds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lac.org.tw/sites/default/files/upload/page/HCC0054.pdf" TargetMode="External"/><Relationship Id="rId4" Type="http://schemas.openxmlformats.org/officeDocument/2006/relationships/hyperlink" Target="https://authority.dila.edu.tw/" TargetMode="External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dp.sinica.edu.tw/cchsieh/book/hcc-book1-35.pdf" TargetMode="External"/><Relationship Id="rId4" Type="http://schemas.openxmlformats.org/officeDocument/2006/relationships/hyperlink" Target="https://cdp.sinica.edu.tw/cchsieh/book/hcc-book1-35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node.j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0" y="990800"/>
            <a:ext cx="7801500" cy="12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從文本到資料庫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4"/>
            <a:ext cx="7801500" cy="15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台灣</a:t>
            </a: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僧伽終身教育學會  佛典資料庫基礎知能  系列課程 簡介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2025.6.22 Sukhanika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https://nissaya.cn/absle-lecture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重用三境界：</a:t>
            </a:r>
            <a:r>
              <a:rPr lang="en-GB"/>
              <a:t>複</a:t>
            </a:r>
            <a:r>
              <a:rPr lang="en-GB"/>
              <a:t>製→引用→嵌用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3725375"/>
            <a:ext cx="85206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嵌用促使「原文件」「引文件」自動形成可信之參照網路。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從工作文件連回原文，稱為「順連結」。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從源文件尋找被引用文件，稱為「逆連結」。</a:t>
            </a:r>
            <a:endParaRPr sz="2200"/>
          </a:p>
        </p:txBody>
      </p:sp>
      <p:graphicFrame>
        <p:nvGraphicFramePr>
          <p:cNvPr id="122" name="Google Shape;122;p22"/>
          <p:cNvGraphicFramePr/>
          <p:nvPr/>
        </p:nvGraphicFramePr>
        <p:xfrm>
          <a:off x="467775" y="115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{1611DFE4-FEE3-4756-BDCE-29DBD3B9ECB7}</a:tableStyleId>
              </a:tblPr>
              <a:tblGrid>
                <a:gridCol w="2394725"/>
                <a:gridCol w="2821150"/>
                <a:gridCol w="3148625"/>
              </a:tblGrid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源文件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引</a:t>
                      </a: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文件 增加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複製貼上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1"/>
                          </a:solidFill>
                        </a:rPr>
                        <a:t>不知道被引用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1"/>
                          </a:solidFill>
                        </a:rPr>
                        <a:t>源文件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引用複製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1"/>
                          </a:solidFill>
                        </a:rPr>
                        <a:t>不知道被引用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1"/>
                          </a:solidFill>
                        </a:rPr>
                        <a:t>源文字+人讀出處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嵌用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lt1"/>
                          </a:solidFill>
                          <a:highlight>
                            <a:schemeClr val="accent6"/>
                          </a:highlight>
                        </a:rPr>
                        <a:t>知道</a:t>
                      </a:r>
                      <a:r>
                        <a:rPr lang="en-GB" sz="2500">
                          <a:solidFill>
                            <a:schemeClr val="dk1"/>
                          </a:solidFill>
                        </a:rPr>
                        <a:t>被引用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1"/>
                          </a:solidFill>
                        </a:rPr>
                        <a:t>機讀地址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9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嵌用的前身：引用複製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230925" y="667650"/>
            <a:ext cx="8832300" cy="8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《阿毘達磨法蘊足論》卷3〈3 證淨品〉：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「證得最上阿羅漢果」(CBETA 2025.R1, T26, no. 1537, p. 463c29)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701" y="1505250"/>
            <a:ext cx="6896176" cy="39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嵌用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即時示範</a:t>
            </a:r>
            <a:r>
              <a:rPr lang="en-GB"/>
              <a:t> https://nissaya.cn/a24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00" y="1017725"/>
            <a:ext cx="8164398" cy="39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 </a:t>
            </a:r>
            <a:r>
              <a:rPr lang="en-GB"/>
              <a:t>內容標記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220800" y="1152475"/>
            <a:ext cx="872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預習 </a:t>
            </a:r>
            <a:r>
              <a:rPr lang="en-GB" sz="2100" u="sng">
                <a:solidFill>
                  <a:schemeClr val="hlink"/>
                </a:solidFill>
                <a:hlinkClick r:id="rId3"/>
              </a:rPr>
              <a:t>後設資料與內容標誌─ 淺談數位化的文章和其語意處理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理解電腦擅長什麼？（一形一義）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不擅長什麼？</a:t>
            </a:r>
            <a:endParaRPr sz="21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多形一義：編號, Authority File </a:t>
            </a:r>
            <a:endParaRPr sz="21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一形多義：背景資訊。多維詞向量。</a:t>
            </a:r>
            <a:endParaRPr sz="2100"/>
          </a:p>
        </p:txBody>
      </p:sp>
      <p:pic>
        <p:nvPicPr>
          <p:cNvPr id="143" name="Google Shape;143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8175" y="3261070"/>
            <a:ext cx="2947825" cy="8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4.1</a:t>
            </a:r>
            <a:r>
              <a:rPr lang="en-GB"/>
              <a:t>內容標記：處理對象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在工具未成熟之前，標記成本高昂，應精選內容優先處理。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/>
              <a:t>1.</a:t>
            </a:r>
            <a:r>
              <a:rPr lang="en-GB" sz="3000"/>
              <a:t>經常引用的核心原典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/>
              <a:t>2</a:t>
            </a:r>
            <a:r>
              <a:rPr lang="en-GB" sz="3000"/>
              <a:t>.重要的工具書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/>
              <a:t>3.</a:t>
            </a:r>
            <a:r>
              <a:rPr lang="en-GB" sz="3000"/>
              <a:t>奠基性論文</a:t>
            </a:r>
            <a:endParaRPr sz="3000"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125" y="2649925"/>
            <a:ext cx="5370775" cy="255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工具篇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基本三件套：</a:t>
            </a:r>
            <a:r>
              <a:rPr lang="en-GB" sz="2500"/>
              <a:t>命令列、Git 、Node.js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EMeditor 純文本編輯+語法高亮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正則表達式 + 巨集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全文檢索資料庫  Accelon3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500"/>
              <a:t>平行語料庫 Accelon24 （PTK）</a:t>
            </a:r>
            <a:endParaRPr sz="2500"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000" y="2571750"/>
            <a:ext cx="2535276" cy="253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工作團隊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挖掘機（怪手）喻：人文主導，技術支持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領域精英：決定目標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技術人員：工匠精神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500"/>
              <a:t>標記人員：耐心細緻</a:t>
            </a:r>
            <a:endParaRPr sz="2500"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401" y="2165175"/>
            <a:ext cx="5290450" cy="29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End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特別感謝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甯耀南監事 長期護持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王星威理事 熱情贊助 使開發效率大躍進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	2080 TI 魔改（11→22GB VRAM）</a:t>
            </a:r>
            <a:endParaRPr sz="2100"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(QWen 32B,  60tk/s)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	</a:t>
            </a:r>
            <a:r>
              <a:rPr lang="en-GB" sz="2100"/>
              <a:t>榮耀</a:t>
            </a:r>
            <a:r>
              <a:rPr lang="en-GB" sz="2100"/>
              <a:t> Magic 14 Pro（QWen 7B, 25 tk/s 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	榮耀 9 平板柔光屏</a:t>
            </a:r>
            <a:endParaRPr sz="21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（華為血統，小米售價）</a:t>
            </a:r>
            <a:endParaRPr sz="2100"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950" y="1591450"/>
            <a:ext cx="3552050" cy="35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觀念篇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19725"/>
            <a:ext cx="8748300" cy="3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1物質媒材→能量媒材。</a:t>
            </a:r>
            <a:r>
              <a:rPr lang="en-GB" sz="2300"/>
              <a:t>（綁定媒材的）</a:t>
            </a:r>
            <a:r>
              <a:rPr lang="en-GB" sz="2300"/>
              <a:t>頁、行之重定義。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2</a:t>
            </a:r>
            <a:r>
              <a:rPr lang="en-GB" sz="2300"/>
              <a:t>書同軌（內容定址）：文素、文層、文釘、嵌用。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	使人文加值大規模協作成為可能。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3加工鏈條：</a:t>
            </a:r>
            <a:r>
              <a:rPr lang="en-GB" sz="2300"/>
              <a:t>將文本去雜提純、</a:t>
            </a:r>
            <a:r>
              <a:rPr lang="en-GB" sz="2300"/>
              <a:t>一致化、</a:t>
            </a:r>
            <a:r>
              <a:rPr lang="en-GB" sz="2300"/>
              <a:t>最終可</a:t>
            </a:r>
            <a:r>
              <a:rPr lang="en-GB" sz="2300"/>
              <a:t>動化的過程</a:t>
            </a:r>
            <a:r>
              <a:rPr lang="en-GB" sz="2300"/>
              <a:t>。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/>
              <a:t>  檢查標準：各種應用格式是否只須改一次錯字？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300"/>
              <a:t>4內容標記：人機互動的橋樑，隱性(implicit)知識的外顯化。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r>
              <a:rPr lang="en-GB"/>
              <a:t>能量媒材的性質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媒介材料</a:t>
            </a:r>
            <a:endParaRPr sz="2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     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h</a:t>
            </a:r>
            <a:r>
              <a:rPr lang="en-GB" sz="2200" u="sng">
                <a:solidFill>
                  <a:schemeClr val="hlink"/>
                </a:solidFill>
                <a:hlinkClick r:id="rId4"/>
              </a:rPr>
              <a:t>ttps://cdp.sinica.edu.tw/cchsieh/book/hcc-book1-35.pdf</a:t>
            </a:r>
            <a:endParaRPr sz="2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摩爾定律（1965~）</a:t>
            </a:r>
            <a:endParaRPr sz="2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十萬到十元（1992）</a:t>
            </a:r>
            <a:endParaRPr sz="2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太容易創造、修改，產生的版本問題、可信度問題。</a:t>
            </a:r>
            <a:endParaRPr sz="22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/>
              <a:t>思考題：為什麼上Google 找全球資料，比找自己電腦的文件容易？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書同軌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小畫家MS Paint  vs  PhotoShop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文素：原文 釋文 注文 勘文 科文 譯文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文層：地圖喻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文釘：定址+擴展信息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嵌用：避免與來源文本脫鉤</a:t>
            </a:r>
            <a:endParaRPr sz="21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399" y="0"/>
            <a:ext cx="3793600" cy="468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</a:t>
            </a:r>
            <a:r>
              <a:rPr lang="en-GB"/>
              <a:t>加工鏈條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知識的生產及消費鏈條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WORD: 作為核心生產格式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PDF：主要消費格式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藥方、藥材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91"/>
              <a:t>若只有配好的</a:t>
            </a:r>
            <a:r>
              <a:rPr lang="en-GB" sz="2191"/>
              <a:t>中藥成方粉末</a:t>
            </a:r>
            <a:r>
              <a:rPr lang="en-GB" sz="1891"/>
              <a:t>？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538" y="0"/>
            <a:ext cx="2560480" cy="264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551" y="2571762"/>
            <a:ext cx="2966450" cy="26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3.1 </a:t>
            </a:r>
            <a:r>
              <a:rPr lang="en-GB"/>
              <a:t>轉換 仿紙格式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PDF : </a:t>
            </a:r>
            <a:r>
              <a:rPr lang="en-GB" sz="2200"/>
              <a:t>區分文素，</a:t>
            </a:r>
            <a:r>
              <a:rPr lang="en-GB" sz="2200"/>
              <a:t>接行，分細段，字碼轉換。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WORD/EPUB/HTML：字體顏色轉換成語義語標，分細段。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使用 EMEDITOR (Regular Expression , Macro) 處理 90% 工作。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/>
              <a:t>之後使用 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node.js</a:t>
            </a:r>
            <a:r>
              <a:rPr lang="en-GB" sz="2200"/>
              <a:t> 製作轉換程序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仿紙格式的問題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只為最終成果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丟失探索過程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內容孤島化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視覺符號歧義多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AI 識別成本高</a:t>
            </a:r>
            <a:endParaRPr sz="24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082" y="2235225"/>
            <a:ext cx="3907913" cy="28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275" y="320517"/>
            <a:ext cx="2021725" cy="17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.2加工 XML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標記比正文多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不適合人文工作者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開發轉換程序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須有文本結構知識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技術人員壟斷權力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用戶哀求新功能:許願池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/>
              <a:t>Black Mirror S4E1,S7E6</a:t>
            </a:r>
            <a:endParaRPr sz="20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175" y="35275"/>
            <a:ext cx="60068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283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3.3 </a:t>
            </a:r>
            <a:r>
              <a:rPr lang="en-GB"/>
              <a:t>加工終點：PGD 純文本+語義分段+結構標記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79425" y="1152475"/>
            <a:ext cx="865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離文標記：解耦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文層獨立編輯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自動產生：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	全文資料庫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	平行語料庫</a:t>
            </a:r>
            <a:endParaRPr sz="22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/>
              <a:t>各種格式</a:t>
            </a:r>
            <a:endParaRPr sz="22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549" y="948400"/>
            <a:ext cx="6620449" cy="410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