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embeddedFontLst>
    <p:embeddedFont>
      <p:font typeface="Average"/>
      <p:regular r:id="rId14"/>
    </p:embeddedFon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4B828B8-C5DB-47AD-ACAB-87D318636B4F}">
  <a:tblStyle styleId="{34B828B8-C5DB-47AD-ACAB-87D318636B4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Oswald-regular.fntdata"/><Relationship Id="rId14" Type="http://schemas.openxmlformats.org/officeDocument/2006/relationships/font" Target="fonts/Average-regular.fntdata"/><Relationship Id="rId16" Type="http://schemas.openxmlformats.org/officeDocument/2006/relationships/font" Target="fonts/Oswald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84a38212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684a38212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84a382122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84a382122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684a382122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684a382122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684a382122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684a382122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684a382122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684a382122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684a382122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684a382122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書同軌 概述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善那 2025.6.15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定義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/>
              <a:t>同軌：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將文本的各級單元，書名、章節、段、句及詞，賦於統一的編號。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特質：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一）此編號不因出版形態而變（故不能以紙書頁碼為定址基礎）。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200"/>
              <a:t>二）用於文本精細的</a:t>
            </a:r>
            <a:r>
              <a:rPr lang="en-GB" sz="2200"/>
              <a:t>相互參照、鏈結。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Google Shape;71;p15"/>
          <p:cNvGraphicFramePr/>
          <p:nvPr/>
        </p:nvGraphicFramePr>
        <p:xfrm>
          <a:off x="622050" y="3030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{34B828B8-C5DB-47AD-ACAB-87D318636B4F}</a:tableStyleId>
              </a:tblPr>
              <a:tblGrid>
                <a:gridCol w="1761025"/>
                <a:gridCol w="3591775"/>
                <a:gridCol w="2676400"/>
              </a:tblGrid>
              <a:tr h="509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accent5"/>
                          </a:solidFill>
                        </a:rPr>
                        <a:t>系統</a:t>
                      </a:r>
                      <a:endParaRPr sz="2400">
                        <a:solidFill>
                          <a:schemeClr val="accent5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accent5"/>
                          </a:solidFill>
                        </a:rPr>
                        <a:t>之</a:t>
                      </a:r>
                      <a:r>
                        <a:rPr lang="en-GB" sz="2400">
                          <a:solidFill>
                            <a:schemeClr val="accent5"/>
                          </a:solidFill>
                        </a:rPr>
                        <a:t>前</a:t>
                      </a:r>
                      <a:endParaRPr sz="2400">
                        <a:solidFill>
                          <a:schemeClr val="accent5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accent5"/>
                          </a:solidFill>
                        </a:rPr>
                        <a:t>標準化後</a:t>
                      </a:r>
                      <a:endParaRPr sz="2400">
                        <a:solidFill>
                          <a:schemeClr val="accent5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10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郵政系統	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地標、建築物相對參照（如村長家隔三棟）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路名、門牌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495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互聯網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不同電腦之間很難互連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IP 地址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14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小商店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柑仔店（憑記憶）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分店號、商品條碼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097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海運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人工裝卸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集裝箱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0629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空運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某地到某地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400">
                          <a:solidFill>
                            <a:schemeClr val="dk1"/>
                          </a:solidFill>
                        </a:rPr>
                        <a:t>航班、航站</a:t>
                      </a:r>
                      <a:endParaRPr sz="24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古籍的各級編碼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/>
              <a:t>媒材相關：冊、卷、頁、欄、行。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300"/>
              <a:t>內容相關：書(</a:t>
            </a:r>
            <a:r>
              <a:rPr lang="en-GB" sz="2300"/>
              <a:t>題)</a:t>
            </a:r>
            <a:r>
              <a:rPr lang="en-GB" sz="2300"/>
              <a:t>名、品、篇章節項、段、句、長詞、字詞。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/>
              <a:t>Robert Estinenne 巴黎人 (1503-1559) 印刷廠負責人，第一個將《新約》分為標準經節編號印刷的人。Book-Chapter-Verse（書-章-節）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舊約39書， 929 章，23,145節。 新約27書， 260章，7957節。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1890年完成逐詞編碼 (James Strong's Exhaustive Concordance) 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100"/>
              <a:t>Quran：114章，6236節。（兩層結構）字數 77430，去重得18,994。</a:t>
            </a:r>
            <a:endParaRPr sz="2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如何著手？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一）精選一批有代表性的核心古籍加上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	加上思想交匯點、轉捩點的代表經典：那先比丘經、金剛經、維摩詰經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二）盡可能收集所有譯本及版本。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三）句子拆分並對齊，找到最小總句子數（如金剛經分為329句）。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四）使用AI輔助逐詞對齊。建立多語詞表。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五）找出例外翻譯，人工校正，做成訓練材料優化模型。迭代。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000"/>
              <a:t>六）由於詞關係包括了語境，容易形成利用詞關連網路，找到核心詞彙。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結語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700"/>
              <a:t>在典籍結構化的道路，我們晚了亞伯拉罕教近五百年！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700"/>
              <a:t>此時正值AI的東風，能以極低的成本，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700"/>
              <a:t>完成過往無法想像的艱鉅工作。</a:t>
            </a:r>
            <a:endParaRPr sz="27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700"/>
              <a:t>宜急起直追，把握後發優勢！</a:t>
            </a:r>
            <a:endParaRPr sz="2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