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ddhism.lib.ntu.edu.tw/DLMBS/sutra/chinese/dragon/html/intro.htm" TargetMode="External"/><Relationship Id="rId3" Type="http://schemas.openxmlformats.org/officeDocument/2006/relationships/hyperlink" Target="https://www.mermaidchart.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ddhism.lib.ntu.edu.tw/DLMBS/sutra/chinese/dragon/html/intro.htm" TargetMode="External"/><Relationship Id="rId3" Type="http://schemas.openxmlformats.org/officeDocument/2006/relationships/hyperlink" Target="https://www.mermaidchart.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8edfc6c84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8edfc6c84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8edfc6c84e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8edfc6c84e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8edfc6c84e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8edfc6c84e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8edfc6c84e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8edfc6c84e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8edfc6c84e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8edfc6c84e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8edfc6c84e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8edfc6c84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8edfc6c84e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8edfc6c84e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8efa9971d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8efa9971d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8edfc6c84e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8edfc6c84e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8edfc6c84e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8edfc6c84e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8edfc6c84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8edfc6c84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8edfc6c84e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8edfc6c84e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8edfc6c84e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8edfc6c84e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8edfc6c84e_1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8edfc6c84e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8edfc6c84e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8edfc6c84e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8edfc6c84e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8edfc6c84e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8edfc6c8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8edfc6c8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8edfc6c84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8edfc6c84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8edfc6c84e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8edfc6c84e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8edfc6c84e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8edfc6c84e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8ede46122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8ede46122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8ede46122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8ede46122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8edfc6c84e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8edfc6c84e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8edfc6c84e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8edfc6c84e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89353fab7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89353fab7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89353fab7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89353fab7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89353fab7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89353fab7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89353fab7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89353fab7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89353fab7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89353fab7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https://buddhism.lib.ntu.edu.tw/DLMBS/sutra/chinese/dragon/html/intro.htm</a:t>
            </a:r>
            <a:endParaRPr/>
          </a:p>
          <a:p>
            <a:pPr indent="0" lvl="0" marL="0" rtl="0" algn="l">
              <a:spcBef>
                <a:spcPts val="0"/>
              </a:spcBef>
              <a:spcAft>
                <a:spcPts val="0"/>
              </a:spcAft>
              <a:buNone/>
            </a:pPr>
            <a:r>
              <a:rPr lang="en-GB"/>
              <a:t>Use </a:t>
            </a:r>
            <a:r>
              <a:rPr lang="en-GB" u="sng">
                <a:solidFill>
                  <a:schemeClr val="hlink"/>
                </a:solidFill>
                <a:hlinkClick r:id="rId3"/>
              </a:rPr>
              <a:t>https://www.mermaidchart.com/</a:t>
            </a:r>
            <a:r>
              <a:rPr lang="en-GB"/>
              <a:t> to render mermaid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8ede46122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8ede46122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https://buddhism.lib.ntu.edu.tw/DLMBS/sutra/chinese/dragon/html/intro.htm</a:t>
            </a:r>
            <a:endParaRPr/>
          </a:p>
          <a:p>
            <a:pPr indent="0" lvl="0" marL="0" rtl="0" algn="l">
              <a:spcBef>
                <a:spcPts val="0"/>
              </a:spcBef>
              <a:spcAft>
                <a:spcPts val="0"/>
              </a:spcAft>
              <a:buNone/>
            </a:pPr>
            <a:r>
              <a:rPr lang="en-GB"/>
              <a:t>Use </a:t>
            </a:r>
            <a:r>
              <a:rPr lang="en-GB" u="sng">
                <a:solidFill>
                  <a:schemeClr val="hlink"/>
                </a:solidFill>
                <a:hlinkClick r:id="rId3"/>
              </a:rPr>
              <a:t>https://www.mermaidchart.com/</a:t>
            </a:r>
            <a:r>
              <a:rPr lang="en-GB"/>
              <a:t> to render mermaid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8edfc6c84e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8edfc6c84e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8ede46122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8ede46122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8ede46122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8ede46122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8edfc6c84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8edfc6c84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8edfc6c84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8edfc6c84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cbetaonline.dila.edu.tw/zh/T12n0362_p0311a10" TargetMode="External"/><Relationship Id="rId4" Type="http://schemas.openxmlformats.org/officeDocument/2006/relationships/image" Target="../media/image6.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21dzk.l.u-tokyo.ac.jp/SAT/" TargetMode="External"/><Relationship Id="rId4" Type="http://schemas.openxmlformats.org/officeDocument/2006/relationships/hyperlink" Target="https://docs.google.com/presentation/d/140T52wiRZMb7Gg0jCT68e1adFIJoTpDFLBcutroC7Uo" TargetMode="External"/><Relationship Id="rId5"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gaya.org.tw/teacher/20/canon/tipitaka.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漢文大藏經巡禮</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Sukhanika 2025.10.6 </a:t>
            </a:r>
            <a:r>
              <a:rPr lang="en-GB"/>
              <a:t>中秋</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資福藏（前思溪藏）</a:t>
            </a:r>
            <a:endParaRPr/>
          </a:p>
        </p:txBody>
      </p:sp>
      <p:sp>
        <p:nvSpPr>
          <p:cNvPr id="120" name="Google Shape;120;p22"/>
          <p:cNvSpPr txBox="1"/>
          <p:nvPr>
            <p:ph idx="1" type="body"/>
          </p:nvPr>
        </p:nvSpPr>
        <p:spPr>
          <a:xfrm>
            <a:off x="311700" y="1152475"/>
            <a:ext cx="3627300" cy="37989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GB" sz="2000"/>
              <a:t>全稱安吉州思溪資福禪寺大藏經。開雕年月不詳，至南宋孝宗淳熙2年(1175)竣工。</a:t>
            </a:r>
            <a:endParaRPr sz="2000"/>
          </a:p>
          <a:p>
            <a:pPr indent="0" lvl="0" marL="0" rtl="0" algn="l">
              <a:lnSpc>
                <a:spcPct val="105000"/>
              </a:lnSpc>
              <a:spcBef>
                <a:spcPts val="1200"/>
              </a:spcBef>
              <a:spcAft>
                <a:spcPts val="0"/>
              </a:spcAft>
              <a:buNone/>
            </a:pPr>
            <a:r>
              <a:rPr lang="en-GB" sz="2000"/>
              <a:t>599函，1,459部，5,940卷。千字文編次，始「天」字，至「最」字號止，較〔圓覺藏〕增入51函。</a:t>
            </a:r>
            <a:endParaRPr sz="2000"/>
          </a:p>
          <a:p>
            <a:pPr indent="0" lvl="0" marL="0" rtl="0" algn="l">
              <a:lnSpc>
                <a:spcPct val="105000"/>
              </a:lnSpc>
              <a:spcBef>
                <a:spcPts val="1200"/>
              </a:spcBef>
              <a:spcAft>
                <a:spcPts val="0"/>
              </a:spcAft>
              <a:buNone/>
            </a:pPr>
            <a:r>
              <a:rPr lang="en-GB" sz="2000"/>
              <a:t>每折6行，每行17字。</a:t>
            </a:r>
            <a:endParaRPr sz="2000"/>
          </a:p>
          <a:p>
            <a:pPr indent="0" lvl="0" marL="0" rtl="0" algn="l">
              <a:lnSpc>
                <a:spcPct val="105000"/>
              </a:lnSpc>
              <a:spcBef>
                <a:spcPts val="1200"/>
              </a:spcBef>
              <a:spcAft>
                <a:spcPts val="1200"/>
              </a:spcAft>
              <a:buNone/>
            </a:pPr>
            <a:r>
              <a:rPr lang="en-GB" sz="2000"/>
              <a:t>北京圖書館保存四千餘卷。</a:t>
            </a:r>
            <a:endParaRPr sz="2000"/>
          </a:p>
        </p:txBody>
      </p:sp>
      <p:pic>
        <p:nvPicPr>
          <p:cNvPr id="121" name="Google Shape;121;p22"/>
          <p:cNvPicPr preferRelativeResize="0"/>
          <p:nvPr/>
        </p:nvPicPr>
        <p:blipFill>
          <a:blip r:embed="rId3">
            <a:alphaModFix/>
          </a:blip>
          <a:stretch>
            <a:fillRect/>
          </a:stretch>
        </p:blipFill>
        <p:spPr>
          <a:xfrm>
            <a:off x="4149300" y="1822375"/>
            <a:ext cx="4994700" cy="33211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趙城金藏</a:t>
            </a:r>
            <a:endParaRPr/>
          </a:p>
        </p:txBody>
      </p:sp>
      <p:sp>
        <p:nvSpPr>
          <p:cNvPr id="127" name="Google Shape;127;p23"/>
          <p:cNvSpPr txBox="1"/>
          <p:nvPr>
            <p:ph idx="1" type="body"/>
          </p:nvPr>
        </p:nvSpPr>
        <p:spPr>
          <a:xfrm>
            <a:off x="311700" y="1152475"/>
            <a:ext cx="3158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2100"/>
              <a:t>不晚於1256年</a:t>
            </a:r>
            <a:endParaRPr sz="2100"/>
          </a:p>
          <a:p>
            <a:pPr indent="0" lvl="0" marL="0" rtl="0" algn="l">
              <a:spcBef>
                <a:spcPts val="1200"/>
              </a:spcBef>
              <a:spcAft>
                <a:spcPts val="0"/>
              </a:spcAft>
              <a:buNone/>
            </a:pPr>
            <a:r>
              <a:rPr lang="en-GB" sz="2100"/>
              <a:t>刻於金代，</a:t>
            </a:r>
            <a:endParaRPr sz="2100"/>
          </a:p>
          <a:p>
            <a:pPr indent="0" lvl="0" marL="0" rtl="0" algn="l">
              <a:spcBef>
                <a:spcPts val="1200"/>
              </a:spcBef>
              <a:spcAft>
                <a:spcPts val="0"/>
              </a:spcAft>
              <a:buNone/>
            </a:pPr>
            <a:r>
              <a:rPr lang="en-GB" sz="2100"/>
              <a:t>1933年在山西省趙城縣廣勝寺被發現</a:t>
            </a:r>
            <a:endParaRPr sz="2100"/>
          </a:p>
          <a:p>
            <a:pPr indent="0" lvl="0" marL="0" rtl="0" algn="l">
              <a:spcBef>
                <a:spcPts val="1200"/>
              </a:spcBef>
              <a:spcAft>
                <a:spcPts val="0"/>
              </a:spcAft>
              <a:buNone/>
            </a:pPr>
            <a:r>
              <a:rPr lang="en-GB" sz="2100">
                <a:solidFill>
                  <a:srgbClr val="00FF00"/>
                </a:solidFill>
              </a:rPr>
              <a:t>崔法珍</a:t>
            </a:r>
            <a:r>
              <a:rPr lang="en-GB" sz="2100"/>
              <a:t>斷臂募刻</a:t>
            </a:r>
            <a:endParaRPr sz="2100"/>
          </a:p>
          <a:p>
            <a:pPr indent="0" lvl="0" marL="0" rtl="0" algn="l">
              <a:spcBef>
                <a:spcPts val="1200"/>
              </a:spcBef>
              <a:spcAft>
                <a:spcPts val="0"/>
              </a:spcAft>
              <a:buNone/>
            </a:pPr>
            <a:r>
              <a:rPr lang="en-GB" sz="2100"/>
              <a:t>每行14字（同開寶藏）</a:t>
            </a:r>
            <a:endParaRPr sz="2100"/>
          </a:p>
          <a:p>
            <a:pPr indent="0" lvl="0" marL="0" rtl="0" algn="l">
              <a:spcBef>
                <a:spcPts val="1200"/>
              </a:spcBef>
              <a:spcAft>
                <a:spcPts val="1200"/>
              </a:spcAft>
              <a:buNone/>
            </a:pPr>
            <a:r>
              <a:t/>
            </a:r>
            <a:endParaRPr/>
          </a:p>
        </p:txBody>
      </p:sp>
      <p:pic>
        <p:nvPicPr>
          <p:cNvPr id="128" name="Google Shape;128;p23"/>
          <p:cNvPicPr preferRelativeResize="0"/>
          <p:nvPr/>
        </p:nvPicPr>
        <p:blipFill>
          <a:blip r:embed="rId3">
            <a:alphaModFix/>
          </a:blip>
          <a:stretch>
            <a:fillRect/>
          </a:stretch>
        </p:blipFill>
        <p:spPr>
          <a:xfrm>
            <a:off x="3469699" y="1470975"/>
            <a:ext cx="5674301" cy="3672525"/>
          </a:xfrm>
          <a:prstGeom prst="rect">
            <a:avLst/>
          </a:prstGeom>
          <a:noFill/>
          <a:ln>
            <a:noFill/>
          </a:ln>
        </p:spPr>
      </p:pic>
      <p:pic>
        <p:nvPicPr>
          <p:cNvPr id="129" name="Google Shape;129;p23"/>
          <p:cNvPicPr preferRelativeResize="0"/>
          <p:nvPr/>
        </p:nvPicPr>
        <p:blipFill>
          <a:blip r:embed="rId4">
            <a:alphaModFix/>
          </a:blip>
          <a:stretch>
            <a:fillRect/>
          </a:stretch>
        </p:blipFill>
        <p:spPr>
          <a:xfrm>
            <a:off x="7293227" y="31635"/>
            <a:ext cx="1850773" cy="2478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磧砂藏</a:t>
            </a:r>
            <a:endParaRPr/>
          </a:p>
        </p:txBody>
      </p:sp>
      <p:sp>
        <p:nvSpPr>
          <p:cNvPr id="135" name="Google Shape;135;p24"/>
          <p:cNvSpPr txBox="1"/>
          <p:nvPr>
            <p:ph idx="1" type="body"/>
          </p:nvPr>
        </p:nvSpPr>
        <p:spPr>
          <a:xfrm>
            <a:off x="311700" y="1152475"/>
            <a:ext cx="41469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900"/>
              <a:t>始刊於南宋平江府陳湖中</a:t>
            </a:r>
            <a:r>
              <a:rPr lang="en-GB" sz="1900">
                <a:solidFill>
                  <a:srgbClr val="00FF00"/>
                </a:solidFill>
              </a:rPr>
              <a:t>磧砂</a:t>
            </a:r>
            <a:r>
              <a:rPr lang="en-GB" sz="1900"/>
              <a:t>延聖院的一部藏經，刊刻地點在蘇州吳中區，始於南宋嘉定九年（1216），成於元至治二年（1322）。此藏刊刻時間較長，歷經多任主事者。</a:t>
            </a:r>
            <a:endParaRPr sz="1900"/>
          </a:p>
          <a:p>
            <a:pPr indent="0" lvl="0" marL="0" rtl="0" algn="l">
              <a:spcBef>
                <a:spcPts val="1200"/>
              </a:spcBef>
              <a:spcAft>
                <a:spcPts val="0"/>
              </a:spcAft>
              <a:buNone/>
            </a:pPr>
            <a:r>
              <a:rPr lang="en-GB" sz="1900"/>
              <a:t>《磧砂藏》比刊刻時代更早的《思溪藏》新增了不少經典，其內容及版式又影響了之後永樂南藏（6行17字）</a:t>
            </a:r>
            <a:endParaRPr sz="1900"/>
          </a:p>
          <a:p>
            <a:pPr indent="0" lvl="0" marL="0" rtl="0" algn="l">
              <a:spcBef>
                <a:spcPts val="1200"/>
              </a:spcBef>
              <a:spcAft>
                <a:spcPts val="1200"/>
              </a:spcAft>
              <a:buNone/>
            </a:pPr>
            <a:r>
              <a:rPr lang="en-GB" sz="1900"/>
              <a:t>卷末擁有豐富的</a:t>
            </a:r>
            <a:r>
              <a:rPr lang="en-GB" sz="1900">
                <a:solidFill>
                  <a:srgbClr val="00FF00"/>
                </a:solidFill>
              </a:rPr>
              <a:t>刊記</a:t>
            </a:r>
            <a:r>
              <a:rPr lang="en-GB" sz="1900"/>
              <a:t>，可以作為管窺宋元佛教史、社會史的重要材料。</a:t>
            </a:r>
            <a:endParaRPr sz="1900"/>
          </a:p>
        </p:txBody>
      </p:sp>
      <p:pic>
        <p:nvPicPr>
          <p:cNvPr id="136" name="Google Shape;136;p24"/>
          <p:cNvPicPr preferRelativeResize="0"/>
          <p:nvPr/>
        </p:nvPicPr>
        <p:blipFill>
          <a:blip r:embed="rId3">
            <a:alphaModFix/>
          </a:blip>
          <a:stretch>
            <a:fillRect/>
          </a:stretch>
        </p:blipFill>
        <p:spPr>
          <a:xfrm>
            <a:off x="4572000" y="2645500"/>
            <a:ext cx="4534199" cy="2498008"/>
          </a:xfrm>
          <a:prstGeom prst="rect">
            <a:avLst/>
          </a:prstGeom>
          <a:noFill/>
          <a:ln>
            <a:noFill/>
          </a:ln>
        </p:spPr>
      </p:pic>
      <p:pic>
        <p:nvPicPr>
          <p:cNvPr id="137" name="Google Shape;137;p24"/>
          <p:cNvPicPr preferRelativeResize="0"/>
          <p:nvPr/>
        </p:nvPicPr>
        <p:blipFill>
          <a:blip r:embed="rId4">
            <a:alphaModFix/>
          </a:blip>
          <a:stretch>
            <a:fillRect/>
          </a:stretch>
        </p:blipFill>
        <p:spPr>
          <a:xfrm>
            <a:off x="6577450" y="0"/>
            <a:ext cx="2528749" cy="336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普寧藏</a:t>
            </a:r>
            <a:endParaRPr/>
          </a:p>
        </p:txBody>
      </p:sp>
      <p:sp>
        <p:nvSpPr>
          <p:cNvPr id="143" name="Google Shape;143;p25"/>
          <p:cNvSpPr txBox="1"/>
          <p:nvPr>
            <p:ph idx="1" type="body"/>
          </p:nvPr>
        </p:nvSpPr>
        <p:spPr>
          <a:xfrm>
            <a:off x="112775" y="1152475"/>
            <a:ext cx="5328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GB" sz="2000"/>
              <a:t>元代杭州餘杭白雲宗普寧寺的私刻大藏經</a:t>
            </a:r>
            <a:endParaRPr sz="2000"/>
          </a:p>
          <a:p>
            <a:pPr indent="0" lvl="0" marL="0" rtl="0" algn="l">
              <a:lnSpc>
                <a:spcPct val="105000"/>
              </a:lnSpc>
              <a:spcBef>
                <a:spcPts val="1200"/>
              </a:spcBef>
              <a:spcAft>
                <a:spcPts val="0"/>
              </a:spcAft>
              <a:buNone/>
            </a:pPr>
            <a:r>
              <a:rPr lang="en-GB" sz="2000"/>
              <a:t>始刻於元世祖忽必烈至元14年(1277)，至27年(1299)工畢。以千字文編次，由「天」始，至「感」止，共558函，1,430部，6,004卷。</a:t>
            </a:r>
            <a:endParaRPr sz="2000"/>
          </a:p>
          <a:p>
            <a:pPr indent="0" lvl="0" marL="0" rtl="0" algn="l">
              <a:lnSpc>
                <a:spcPct val="105000"/>
              </a:lnSpc>
              <a:spcBef>
                <a:spcPts val="1200"/>
              </a:spcBef>
              <a:spcAft>
                <a:spcPts val="0"/>
              </a:spcAft>
              <a:buNone/>
            </a:pPr>
            <a:r>
              <a:rPr lang="en-GB" sz="2000"/>
              <a:t>本藏的續刻部份(1306)也是由管主八主持雕印，加入了許多密教經典。</a:t>
            </a:r>
            <a:endParaRPr sz="2000"/>
          </a:p>
          <a:p>
            <a:pPr indent="0" lvl="0" marL="0" rtl="0" algn="l">
              <a:lnSpc>
                <a:spcPct val="105000"/>
              </a:lnSpc>
              <a:spcBef>
                <a:spcPts val="1200"/>
              </a:spcBef>
              <a:spcAft>
                <a:spcPts val="1200"/>
              </a:spcAft>
              <a:buNone/>
            </a:pPr>
            <a:r>
              <a:rPr lang="en-GB" sz="2000"/>
              <a:t>〔普寧藏〕本基本上是依據〔圓覺〕本覆刻，版式略小於〔圓覺〕本，但刻工精美細緻，裝幀古樸典雅。</a:t>
            </a:r>
            <a:endParaRPr sz="2000"/>
          </a:p>
        </p:txBody>
      </p:sp>
      <p:pic>
        <p:nvPicPr>
          <p:cNvPr id="144" name="Google Shape;144;p25"/>
          <p:cNvPicPr preferRelativeResize="0"/>
          <p:nvPr/>
        </p:nvPicPr>
        <p:blipFill>
          <a:blip r:embed="rId3">
            <a:alphaModFix/>
          </a:blip>
          <a:stretch>
            <a:fillRect/>
          </a:stretch>
        </p:blipFill>
        <p:spPr>
          <a:xfrm>
            <a:off x="5562491" y="0"/>
            <a:ext cx="3581517"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弘法藏</a:t>
            </a:r>
            <a:endParaRPr/>
          </a:p>
        </p:txBody>
      </p:sp>
      <p:sp>
        <p:nvSpPr>
          <p:cNvPr id="150" name="Google Shape;150;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500"/>
              <a:t>相傳刻於元代的官版卷軸式藏經，但至今尚未發現流傳的印本。一般認為元世祖至元二十二年（1286)至二十四年</a:t>
            </a:r>
            <a:r>
              <a:rPr lang="en-GB" sz="2500"/>
              <a:t>（1288)</a:t>
            </a:r>
            <a:r>
              <a:rPr lang="en-GB" sz="2500"/>
              <a:t>編定的《至元法寶勘同總錄》即系《弘法藏》的目錄，共收經籍1644部，7182卷，數量冠於任何經錄。</a:t>
            </a:r>
            <a:endParaRPr sz="2500"/>
          </a:p>
          <a:p>
            <a:pPr indent="0" lvl="0" marL="0" rtl="0" algn="l">
              <a:spcBef>
                <a:spcPts val="1200"/>
              </a:spcBef>
              <a:spcAft>
                <a:spcPts val="1200"/>
              </a:spcAft>
              <a:buNone/>
            </a:pPr>
            <a:r>
              <a:rPr lang="en-GB" sz="2500"/>
              <a:t>實際上所謂《弘法藏》，很可能不過是《趙城藏》的元代第二次增訂本。</a:t>
            </a:r>
            <a:endParaRPr sz="2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永樂南藏</a:t>
            </a:r>
            <a:endParaRPr/>
          </a:p>
        </p:txBody>
      </p:sp>
      <p:sp>
        <p:nvSpPr>
          <p:cNvPr id="156" name="Google Shape;156;p27"/>
          <p:cNvSpPr txBox="1"/>
          <p:nvPr>
            <p:ph idx="1" type="body"/>
          </p:nvPr>
        </p:nvSpPr>
        <p:spPr>
          <a:xfrm>
            <a:off x="311700" y="1152475"/>
            <a:ext cx="5375100" cy="354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t>明太祖洪武年間(1372-1399)</a:t>
            </a:r>
            <a:endParaRPr sz="2000"/>
          </a:p>
          <a:p>
            <a:pPr indent="0" lvl="0" marL="0" rtl="0" algn="l">
              <a:spcBef>
                <a:spcPts val="1200"/>
              </a:spcBef>
              <a:spcAft>
                <a:spcPts val="0"/>
              </a:spcAft>
              <a:buNone/>
            </a:pPr>
            <a:r>
              <a:rPr lang="en-GB" sz="2000"/>
              <a:t>678 函7000 卷 收經1600部	</a:t>
            </a:r>
            <a:endParaRPr sz="2000"/>
          </a:p>
          <a:p>
            <a:pPr indent="0" lvl="0" marL="0" rtl="0" algn="l">
              <a:spcBef>
                <a:spcPts val="1200"/>
              </a:spcBef>
              <a:spcAft>
                <a:spcPts val="0"/>
              </a:spcAft>
              <a:buNone/>
            </a:pPr>
            <a:r>
              <a:rPr lang="en-GB" sz="2000"/>
              <a:t>明代第二部官刻大藏經（第一部為洪武南藏，刻成十年之後，版片就因為火災而焚燬，傳世印本極為罕見。1934年在四川崇慶縣上古寺發現僅存的孤本。）。</a:t>
            </a:r>
            <a:endParaRPr sz="2000"/>
          </a:p>
          <a:p>
            <a:pPr indent="0" lvl="0" marL="0" rtl="0" algn="l">
              <a:spcBef>
                <a:spcPts val="1200"/>
              </a:spcBef>
              <a:spcAft>
                <a:spcPts val="1200"/>
              </a:spcAft>
              <a:buNone/>
            </a:pPr>
            <a:r>
              <a:rPr lang="en-GB" sz="2000"/>
              <a:t>刻工較為粗糙，不過全國各地的寺院都可以請印，所以流通量很大，傳世本也比較多。</a:t>
            </a:r>
            <a:endParaRPr sz="2000"/>
          </a:p>
        </p:txBody>
      </p:sp>
      <p:pic>
        <p:nvPicPr>
          <p:cNvPr id="157" name="Google Shape;157;p27"/>
          <p:cNvPicPr preferRelativeResize="0"/>
          <p:nvPr/>
        </p:nvPicPr>
        <p:blipFill>
          <a:blip r:embed="rId3">
            <a:alphaModFix/>
          </a:blip>
          <a:stretch>
            <a:fillRect/>
          </a:stretch>
        </p:blipFill>
        <p:spPr>
          <a:xfrm>
            <a:off x="5686925" y="0"/>
            <a:ext cx="3457075" cy="5216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311700"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永樂北藏 手機版</a:t>
            </a:r>
            <a:endParaRPr/>
          </a:p>
          <a:p>
            <a:pPr indent="0" lvl="0" marL="0" rtl="0" algn="l">
              <a:spcBef>
                <a:spcPts val="0"/>
              </a:spcBef>
              <a:spcAft>
                <a:spcPts val="0"/>
              </a:spcAft>
              <a:buNone/>
            </a:pPr>
            <a:r>
              <a:rPr lang="en-GB"/>
              <a:t>https://shutonggui.cn/ylz</a:t>
            </a:r>
            <a:endParaRPr/>
          </a:p>
        </p:txBody>
      </p:sp>
      <p:sp>
        <p:nvSpPr>
          <p:cNvPr id="163" name="Google Shape;163;p28"/>
          <p:cNvSpPr txBox="1"/>
          <p:nvPr>
            <p:ph idx="1" type="body"/>
          </p:nvPr>
        </p:nvSpPr>
        <p:spPr>
          <a:xfrm>
            <a:off x="311700" y="1547725"/>
            <a:ext cx="4162200" cy="33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金陵梵剎志 卷二永樂十七年：…初九日道成等八人將寫的五行十七字六行十七字經板於西華門進呈奉聖旨用五行十七字的欽此。</a:t>
            </a:r>
            <a:endParaRPr sz="2100"/>
          </a:p>
          <a:p>
            <a:pPr indent="0" lvl="0" marL="0" rtl="0" algn="l">
              <a:spcBef>
                <a:spcPts val="1200"/>
              </a:spcBef>
              <a:spcAft>
                <a:spcPts val="0"/>
              </a:spcAft>
              <a:buNone/>
            </a:pPr>
            <a:r>
              <a:rPr lang="en-GB" sz="2100"/>
              <a:t>與</a:t>
            </a:r>
            <a:r>
              <a:rPr lang="en-GB" sz="2100">
                <a:solidFill>
                  <a:srgbClr val="00FF00"/>
                </a:solidFill>
              </a:rPr>
              <a:t>姚廣孝</a:t>
            </a:r>
            <a:r>
              <a:rPr lang="en-GB" sz="2100"/>
              <a:t>交好</a:t>
            </a:r>
            <a:endParaRPr sz="2100"/>
          </a:p>
          <a:p>
            <a:pPr indent="0" lvl="0" marL="0" rtl="0" algn="l">
              <a:spcBef>
                <a:spcPts val="1200"/>
              </a:spcBef>
              <a:spcAft>
                <a:spcPts val="0"/>
              </a:spcAft>
              <a:buNone/>
            </a:pPr>
            <a:r>
              <a:rPr lang="en-GB" sz="2100"/>
              <a:t>神僧傳、金剛經十七家釋義</a:t>
            </a:r>
            <a:endParaRPr sz="2100"/>
          </a:p>
          <a:p>
            <a:pPr indent="0" lvl="0" marL="0" rtl="0" algn="l">
              <a:spcBef>
                <a:spcPts val="1200"/>
              </a:spcBef>
              <a:spcAft>
                <a:spcPts val="1200"/>
              </a:spcAft>
              <a:buNone/>
            </a:pPr>
            <a:r>
              <a:rPr lang="en-GB" sz="2100"/>
              <a:t>龍達瑞</a:t>
            </a:r>
            <a:endParaRPr sz="2100"/>
          </a:p>
        </p:txBody>
      </p:sp>
      <p:pic>
        <p:nvPicPr>
          <p:cNvPr id="164" name="Google Shape;164;p28"/>
          <p:cNvPicPr preferRelativeResize="0"/>
          <p:nvPr/>
        </p:nvPicPr>
        <p:blipFill>
          <a:blip r:embed="rId3">
            <a:alphaModFix/>
          </a:blip>
          <a:stretch>
            <a:fillRect/>
          </a:stretch>
        </p:blipFill>
        <p:spPr>
          <a:xfrm>
            <a:off x="4406478" y="0"/>
            <a:ext cx="2258122" cy="5143499"/>
          </a:xfrm>
          <a:prstGeom prst="rect">
            <a:avLst/>
          </a:prstGeom>
          <a:noFill/>
          <a:ln>
            <a:noFill/>
          </a:ln>
        </p:spPr>
      </p:pic>
      <p:pic>
        <p:nvPicPr>
          <p:cNvPr id="165" name="Google Shape;165;p28"/>
          <p:cNvPicPr preferRelativeResize="0"/>
          <p:nvPr/>
        </p:nvPicPr>
        <p:blipFill>
          <a:blip r:embed="rId4">
            <a:alphaModFix/>
          </a:blip>
          <a:stretch>
            <a:fillRect/>
          </a:stretch>
        </p:blipFill>
        <p:spPr>
          <a:xfrm>
            <a:off x="6725483" y="0"/>
            <a:ext cx="2418517"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2800">
                <a:solidFill>
                  <a:srgbClr val="FFFFFF"/>
                </a:solidFill>
              </a:rPr>
              <a:t>永樂北藏之價值</a:t>
            </a:r>
            <a:endParaRPr sz="2800">
              <a:solidFill>
                <a:srgbClr val="FFFFFF"/>
              </a:solidFill>
            </a:endParaRPr>
          </a:p>
        </p:txBody>
      </p:sp>
      <p:sp>
        <p:nvSpPr>
          <p:cNvPr id="171" name="Google Shape;171;p29"/>
          <p:cNvSpPr txBox="1"/>
          <p:nvPr/>
        </p:nvSpPr>
        <p:spPr>
          <a:xfrm>
            <a:off x="311700" y="1152475"/>
            <a:ext cx="6204900" cy="3416400"/>
          </a:xfrm>
          <a:prstGeom prst="rect">
            <a:avLst/>
          </a:prstGeom>
          <a:noFill/>
          <a:ln>
            <a:noFill/>
          </a:ln>
        </p:spPr>
        <p:txBody>
          <a:bodyPr anchorCtr="0" anchor="t" bIns="91425" lIns="91425" spcFirstLastPara="1" rIns="91425" wrap="square" tIns="91425">
            <a:normAutofit fontScale="47500" lnSpcReduction="20000"/>
          </a:bodyPr>
          <a:lstStyle/>
          <a:p>
            <a:pPr indent="0" lvl="0" marL="0" rtl="0" algn="l">
              <a:lnSpc>
                <a:spcPct val="115000"/>
              </a:lnSpc>
              <a:spcBef>
                <a:spcPts val="0"/>
              </a:spcBef>
              <a:spcAft>
                <a:spcPts val="0"/>
              </a:spcAft>
              <a:buNone/>
            </a:pPr>
            <a:r>
              <a:rPr lang="en-GB" sz="6810">
                <a:solidFill>
                  <a:srgbClr val="ADADAD"/>
                </a:solidFill>
              </a:rPr>
              <a:t>一）皇家及重點寺院典藏文物。</a:t>
            </a:r>
            <a:endParaRPr sz="6810">
              <a:solidFill>
                <a:srgbClr val="ADADAD"/>
              </a:solidFill>
            </a:endParaRPr>
          </a:p>
          <a:p>
            <a:pPr indent="0" lvl="0" marL="0" rtl="0" algn="l">
              <a:lnSpc>
                <a:spcPct val="115000"/>
              </a:lnSpc>
              <a:spcBef>
                <a:spcPts val="1200"/>
              </a:spcBef>
              <a:spcAft>
                <a:spcPts val="0"/>
              </a:spcAft>
              <a:buNone/>
            </a:pPr>
            <a:r>
              <a:rPr lang="en-GB" sz="6810">
                <a:solidFill>
                  <a:srgbClr val="ADADAD"/>
                </a:solidFill>
              </a:rPr>
              <a:t>二</a:t>
            </a:r>
            <a:r>
              <a:rPr lang="en-GB" sz="6810">
                <a:solidFill>
                  <a:srgbClr val="ADADAD"/>
                </a:solidFill>
              </a:rPr>
              <a:t>）仿趙孟頫字體</a:t>
            </a:r>
            <a:r>
              <a:rPr lang="en-GB" sz="6810">
                <a:solidFill>
                  <a:srgbClr val="ADADAD"/>
                </a:solidFill>
              </a:rPr>
              <a:t>比</a:t>
            </a:r>
            <a:r>
              <a:rPr lang="en-GB" sz="6810">
                <a:solidFill>
                  <a:srgbClr val="ADADAD"/>
                </a:solidFill>
              </a:rPr>
              <a:t>鉛字更美觀</a:t>
            </a:r>
            <a:endParaRPr sz="6810">
              <a:solidFill>
                <a:srgbClr val="ADADAD"/>
              </a:solidFill>
            </a:endParaRPr>
          </a:p>
          <a:p>
            <a:pPr indent="0" lvl="0" marL="0" rtl="0" algn="l">
              <a:lnSpc>
                <a:spcPct val="115000"/>
              </a:lnSpc>
              <a:spcBef>
                <a:spcPts val="1200"/>
              </a:spcBef>
              <a:spcAft>
                <a:spcPts val="0"/>
              </a:spcAft>
              <a:buNone/>
            </a:pPr>
            <a:r>
              <a:rPr lang="en-GB" sz="6810">
                <a:solidFill>
                  <a:srgbClr val="ADADAD"/>
                </a:solidFill>
              </a:rPr>
              <a:t>三</a:t>
            </a:r>
            <a:r>
              <a:rPr lang="en-GB" sz="6810">
                <a:solidFill>
                  <a:srgbClr val="ADADAD"/>
                </a:solidFill>
              </a:rPr>
              <a:t>）校正大正藏（右邊）的錯字</a:t>
            </a:r>
            <a:endParaRPr sz="6810">
              <a:solidFill>
                <a:srgbClr val="ADADAD"/>
              </a:solidFill>
            </a:endParaRPr>
          </a:p>
          <a:p>
            <a:pPr indent="0" lvl="0" marL="0" rtl="0" algn="l">
              <a:lnSpc>
                <a:spcPct val="115000"/>
              </a:lnSpc>
              <a:spcBef>
                <a:spcPts val="1200"/>
              </a:spcBef>
              <a:spcAft>
                <a:spcPts val="0"/>
              </a:spcAft>
              <a:buNone/>
            </a:pPr>
            <a:r>
              <a:rPr lang="en-GB" sz="6810">
                <a:solidFill>
                  <a:srgbClr val="ADADAD"/>
                </a:solidFill>
              </a:rPr>
              <a:t>四</a:t>
            </a:r>
            <a:r>
              <a:rPr lang="en-GB" sz="6810">
                <a:solidFill>
                  <a:srgbClr val="ADADAD"/>
                </a:solidFill>
              </a:rPr>
              <a:t>）是乾隆大藏經的底本</a:t>
            </a:r>
            <a:endParaRPr sz="6810">
              <a:solidFill>
                <a:srgbClr val="ADADAD"/>
              </a:solidFill>
            </a:endParaRPr>
          </a:p>
          <a:p>
            <a:pPr indent="0" lvl="0" marL="0" rtl="0" algn="l">
              <a:lnSpc>
                <a:spcPct val="115000"/>
              </a:lnSpc>
              <a:spcBef>
                <a:spcPts val="1200"/>
              </a:spcBef>
              <a:spcAft>
                <a:spcPts val="0"/>
              </a:spcAft>
              <a:buNone/>
            </a:pPr>
            <a:r>
              <a:rPr lang="en-GB" sz="2250" u="sng">
                <a:solidFill>
                  <a:srgbClr val="4DD0E1"/>
                </a:solidFill>
                <a:latin typeface="Microsoft JhengHei"/>
                <a:ea typeface="Microsoft JhengHei"/>
                <a:cs typeface="Microsoft JhengHei"/>
                <a:sym typeface="Microsoft JhengHei"/>
                <a:hlinkClick r:id="rId3">
                  <a:extLst>
                    <a:ext uri="{A12FA001-AC4F-418D-AE19-62706E023703}">
                      <ahyp:hlinkClr val="tx"/>
                    </a:ext>
                  </a:extLst>
                </a:hlinkClick>
              </a:rPr>
              <a:t>https://cbetaonline.dila.edu.tw/zh/T12n0362_p0311a10</a:t>
            </a:r>
            <a:r>
              <a:rPr lang="en-GB" sz="3300">
                <a:solidFill>
                  <a:srgbClr val="FFFFFF"/>
                </a:solidFill>
              </a:rPr>
              <a:t> </a:t>
            </a:r>
            <a:r>
              <a:rPr b="1" lang="en-GB" sz="2900">
                <a:solidFill>
                  <a:srgbClr val="FFFFFF"/>
                </a:solidFill>
                <a:highlight>
                  <a:srgbClr val="212121"/>
                </a:highlight>
              </a:rPr>
              <a:t>佛說阿彌陀三耶三佛薩樓佛檀過度人道經</a:t>
            </a:r>
            <a:endParaRPr b="1" sz="2900">
              <a:solidFill>
                <a:srgbClr val="FFFFFF"/>
              </a:solidFill>
              <a:highlight>
                <a:srgbClr val="212121"/>
              </a:highlight>
            </a:endParaRPr>
          </a:p>
          <a:p>
            <a:pPr indent="0" lvl="0" marL="0" rtl="0" algn="l">
              <a:lnSpc>
                <a:spcPct val="115000"/>
              </a:lnSpc>
              <a:spcBef>
                <a:spcPts val="0"/>
              </a:spcBef>
              <a:spcAft>
                <a:spcPts val="0"/>
              </a:spcAft>
              <a:buNone/>
            </a:pPr>
            <a:r>
              <a:t/>
            </a:r>
            <a:endParaRPr sz="2300">
              <a:solidFill>
                <a:srgbClr val="FFFFFF"/>
              </a:solidFill>
            </a:endParaRPr>
          </a:p>
        </p:txBody>
      </p:sp>
      <p:pic>
        <p:nvPicPr>
          <p:cNvPr id="172" name="Google Shape;172;p29"/>
          <p:cNvPicPr preferRelativeResize="0"/>
          <p:nvPr/>
        </p:nvPicPr>
        <p:blipFill>
          <a:blip r:embed="rId4">
            <a:alphaModFix/>
          </a:blip>
          <a:stretch>
            <a:fillRect/>
          </a:stretch>
        </p:blipFill>
        <p:spPr>
          <a:xfrm>
            <a:off x="7951513" y="0"/>
            <a:ext cx="1192488" cy="5143501"/>
          </a:xfrm>
          <a:prstGeom prst="rect">
            <a:avLst/>
          </a:prstGeom>
          <a:noFill/>
          <a:ln>
            <a:noFill/>
          </a:ln>
        </p:spPr>
      </p:pic>
      <p:pic>
        <p:nvPicPr>
          <p:cNvPr id="173" name="Google Shape;173;p29"/>
          <p:cNvPicPr preferRelativeResize="0"/>
          <p:nvPr/>
        </p:nvPicPr>
        <p:blipFill>
          <a:blip r:embed="rId5">
            <a:alphaModFix/>
          </a:blip>
          <a:stretch>
            <a:fillRect/>
          </a:stretch>
        </p:blipFill>
        <p:spPr>
          <a:xfrm>
            <a:off x="6576525" y="0"/>
            <a:ext cx="1375001"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乾隆大藏經（漢文部分）</a:t>
            </a:r>
            <a:endParaRPr/>
          </a:p>
        </p:txBody>
      </p:sp>
      <p:sp>
        <p:nvSpPr>
          <p:cNvPr id="179" name="Google Shape;179;p30"/>
          <p:cNvSpPr txBox="1"/>
          <p:nvPr>
            <p:ph idx="1" type="body"/>
          </p:nvPr>
        </p:nvSpPr>
        <p:spPr>
          <a:xfrm>
            <a:off x="87900" y="1152475"/>
            <a:ext cx="448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又名《乾隆藏》、龍藏、清藏，清朝官版大藏經。雍正十三年（1735）開雕，乾隆三年（1738）竣工，雕成經版79,036塊。全藏724函，千字文編次天字至機字，1,669部，7,168卷。</a:t>
            </a:r>
            <a:endParaRPr sz="2000"/>
          </a:p>
          <a:p>
            <a:pPr indent="0" lvl="0" marL="0" rtl="0" algn="l">
              <a:spcBef>
                <a:spcPts val="1200"/>
              </a:spcBef>
              <a:spcAft>
                <a:spcPts val="0"/>
              </a:spcAft>
              <a:buNone/>
            </a:pPr>
            <a:r>
              <a:rPr lang="en-GB" sz="2000"/>
              <a:t>版式和《永樂北藏》一致（5行17字）</a:t>
            </a:r>
            <a:endParaRPr sz="2000"/>
          </a:p>
          <a:p>
            <a:pPr indent="0" lvl="0" marL="0" rtl="0" algn="l">
              <a:spcBef>
                <a:spcPts val="1200"/>
              </a:spcBef>
              <a:spcAft>
                <a:spcPts val="0"/>
              </a:spcAft>
              <a:buNone/>
            </a:pPr>
            <a:r>
              <a:rPr lang="en-GB" sz="2000"/>
              <a:t>台灣世樺公司標點重編版流通</a:t>
            </a:r>
            <a:endParaRPr sz="2000"/>
          </a:p>
          <a:p>
            <a:pPr indent="0" lvl="0" marL="0" rtl="0" algn="l">
              <a:spcBef>
                <a:spcPts val="1200"/>
              </a:spcBef>
              <a:spcAft>
                <a:spcPts val="1200"/>
              </a:spcAft>
              <a:buNone/>
            </a:pPr>
            <a:r>
              <a:t/>
            </a:r>
            <a:endParaRPr sz="2000"/>
          </a:p>
        </p:txBody>
      </p:sp>
      <p:pic>
        <p:nvPicPr>
          <p:cNvPr id="180" name="Google Shape;180;p30"/>
          <p:cNvPicPr preferRelativeResize="0"/>
          <p:nvPr/>
        </p:nvPicPr>
        <p:blipFill>
          <a:blip r:embed="rId3">
            <a:alphaModFix/>
          </a:blip>
          <a:stretch>
            <a:fillRect/>
          </a:stretch>
        </p:blipFill>
        <p:spPr>
          <a:xfrm>
            <a:off x="4659912" y="0"/>
            <a:ext cx="4484077"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6" name="Google Shape;186;p31"/>
          <p:cNvSpPr txBox="1"/>
          <p:nvPr>
            <p:ph idx="1" type="body"/>
          </p:nvPr>
        </p:nvSpPr>
        <p:spPr>
          <a:xfrm>
            <a:off x="2746200" y="1619250"/>
            <a:ext cx="3651600" cy="190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4500"/>
              <a:t>近代大藏經</a:t>
            </a:r>
            <a:endParaRPr sz="4500"/>
          </a:p>
          <a:p>
            <a:pPr indent="0" lvl="0" marL="0" rtl="0" algn="l">
              <a:spcBef>
                <a:spcPts val="1200"/>
              </a:spcBef>
              <a:spcAft>
                <a:spcPts val="1200"/>
              </a:spcAft>
              <a:buNone/>
            </a:pPr>
            <a:r>
              <a:rPr lang="en-GB" sz="4500"/>
              <a:t>方冊、鉛字</a:t>
            </a:r>
            <a:endParaRPr sz="4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課程</a:t>
            </a:r>
            <a:r>
              <a:rPr lang="en-GB"/>
              <a:t>目標與</a:t>
            </a:r>
            <a:r>
              <a:rPr lang="en-GB"/>
              <a:t>對象</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t>目標：快速入門，以利參與數字佛典工作。</a:t>
            </a:r>
            <a:endParaRPr sz="2400"/>
          </a:p>
          <a:p>
            <a:pPr indent="0" lvl="0" marL="0" rtl="0" algn="l">
              <a:spcBef>
                <a:spcPts val="1200"/>
              </a:spcBef>
              <a:spcAft>
                <a:spcPts val="0"/>
              </a:spcAft>
              <a:buNone/>
            </a:pPr>
            <a:r>
              <a:rPr lang="en-GB" sz="2400"/>
              <a:t>作為佛學研究的準一手資料（一手為文物）。</a:t>
            </a:r>
            <a:endParaRPr sz="2400"/>
          </a:p>
          <a:p>
            <a:pPr indent="0" lvl="0" marL="0" rtl="0" algn="l">
              <a:spcBef>
                <a:spcPts val="1200"/>
              </a:spcBef>
              <a:spcAft>
                <a:spcPts val="0"/>
              </a:spcAft>
              <a:buNone/>
            </a:pPr>
            <a:r>
              <a:rPr lang="en-GB" sz="2400"/>
              <a:t>對大藏經的版本及源流的基本認識為入門必備。</a:t>
            </a:r>
            <a:endParaRPr sz="2400"/>
          </a:p>
          <a:p>
            <a:pPr indent="0" lvl="0" marL="0" rtl="0" algn="l">
              <a:spcBef>
                <a:spcPts val="1200"/>
              </a:spcBef>
              <a:spcAft>
                <a:spcPts val="0"/>
              </a:spcAft>
              <a:buNone/>
            </a:pPr>
            <a:r>
              <a:rPr lang="en-GB" sz="2400"/>
              <a:t>網站資源龐雜，不易入門。（閑者知無涯 大藏經系列）</a:t>
            </a:r>
            <a:endParaRPr sz="2400"/>
          </a:p>
          <a:p>
            <a:pPr indent="0" lvl="0" marL="0" rtl="0" algn="l">
              <a:spcBef>
                <a:spcPts val="1200"/>
              </a:spcBef>
              <a:spcAft>
                <a:spcPts val="0"/>
              </a:spcAft>
              <a:buNone/>
            </a:pPr>
            <a:r>
              <a:rPr lang="en-GB" sz="2400"/>
              <a:t>體會古人編輯、刊刻、保存藏經的不易。</a:t>
            </a:r>
            <a:endParaRPr sz="2400"/>
          </a:p>
          <a:p>
            <a:pPr indent="0" lvl="0" marL="0" rtl="0" algn="l">
              <a:spcBef>
                <a:spcPts val="1200"/>
              </a:spcBef>
              <a:spcAft>
                <a:spcPts val="1200"/>
              </a:spcAft>
              <a:buNone/>
            </a:pPr>
            <a:r>
              <a:rPr lang="en-GB" sz="2400"/>
              <a:t>對象：業餘佛學愛好者，專業學者手下留情。</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175500" y="0"/>
            <a:ext cx="4704300" cy="1152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嘉興藏（徑山藏）私刻 1579-1676 萬曆7→康熙15</a:t>
            </a:r>
            <a:endParaRPr/>
          </a:p>
        </p:txBody>
      </p:sp>
      <p:sp>
        <p:nvSpPr>
          <p:cNvPr id="192" name="Google Shape;192;p32"/>
          <p:cNvSpPr txBox="1"/>
          <p:nvPr>
            <p:ph idx="1" type="body"/>
          </p:nvPr>
        </p:nvSpPr>
        <p:spPr>
          <a:xfrm>
            <a:off x="175500" y="1152475"/>
            <a:ext cx="3914700" cy="36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第一部包背方冊裝，一改過去經摺裝的傳統，有助流通。收錄大批藏外典籍（禪宗語錄），卷末願文包括出資者、寫校刻工姓名、雕版時地、該卷字數、用工銀兩等，是研究明清社會經濟的最佳史料。</a:t>
            </a:r>
            <a:endParaRPr sz="2000"/>
          </a:p>
          <a:p>
            <a:pPr indent="0" lvl="0" marL="0" rtl="0" algn="l">
              <a:spcBef>
                <a:spcPts val="1200"/>
              </a:spcBef>
              <a:spcAft>
                <a:spcPts val="0"/>
              </a:spcAft>
              <a:buNone/>
            </a:pPr>
            <a:r>
              <a:rPr lang="en-GB" sz="2000"/>
              <a:t>10</a:t>
            </a:r>
            <a:r>
              <a:rPr lang="en-GB" sz="2000"/>
              <a:t>行，20字。</a:t>
            </a:r>
            <a:endParaRPr sz="2000"/>
          </a:p>
          <a:p>
            <a:pPr indent="0" lvl="0" marL="0" rtl="0" algn="l">
              <a:spcBef>
                <a:spcPts val="1200"/>
              </a:spcBef>
              <a:spcAft>
                <a:spcPts val="1200"/>
              </a:spcAft>
              <a:buNone/>
            </a:pPr>
            <a:r>
              <a:rPr lang="en-GB" sz="2000"/>
              <a:t>如是古籍（賢度法師）</a:t>
            </a:r>
            <a:endParaRPr sz="2000"/>
          </a:p>
        </p:txBody>
      </p:sp>
      <p:pic>
        <p:nvPicPr>
          <p:cNvPr id="193" name="Google Shape;193;p32"/>
          <p:cNvPicPr preferRelativeResize="0"/>
          <p:nvPr/>
        </p:nvPicPr>
        <p:blipFill>
          <a:blip r:embed="rId3">
            <a:alphaModFix/>
          </a:blip>
          <a:stretch>
            <a:fillRect/>
          </a:stretch>
        </p:blipFill>
        <p:spPr>
          <a:xfrm>
            <a:off x="3971625" y="809613"/>
            <a:ext cx="5172375" cy="4333876"/>
          </a:xfrm>
          <a:prstGeom prst="rect">
            <a:avLst/>
          </a:prstGeom>
          <a:noFill/>
          <a:ln>
            <a:noFill/>
          </a:ln>
        </p:spPr>
      </p:pic>
      <p:pic>
        <p:nvPicPr>
          <p:cNvPr id="194" name="Google Shape;194;p32"/>
          <p:cNvPicPr preferRelativeResize="0"/>
          <p:nvPr/>
        </p:nvPicPr>
        <p:blipFill>
          <a:blip r:embed="rId4">
            <a:alphaModFix/>
          </a:blip>
          <a:stretch>
            <a:fillRect/>
          </a:stretch>
        </p:blipFill>
        <p:spPr>
          <a:xfrm>
            <a:off x="7943850" y="0"/>
            <a:ext cx="1200150" cy="1828800"/>
          </a:xfrm>
          <a:prstGeom prst="rect">
            <a:avLst/>
          </a:prstGeom>
          <a:noFill/>
          <a:ln>
            <a:noFill/>
          </a:ln>
        </p:spPr>
      </p:pic>
      <p:sp>
        <p:nvSpPr>
          <p:cNvPr id="195" name="Google Shape;195;p32"/>
          <p:cNvSpPr txBox="1"/>
          <p:nvPr/>
        </p:nvSpPr>
        <p:spPr>
          <a:xfrm>
            <a:off x="5581350" y="225925"/>
            <a:ext cx="2362500" cy="4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lt2"/>
                </a:solidFill>
              </a:rPr>
              <a:t>https://zi.tools/zi/道</a:t>
            </a:r>
            <a:endParaRPr sz="1800">
              <a:solidFill>
                <a:schemeClr val="lt2"/>
              </a:solidFill>
            </a:endParaRPr>
          </a:p>
        </p:txBody>
      </p:sp>
      <p:sp>
        <p:nvSpPr>
          <p:cNvPr id="196" name="Google Shape;196;p32"/>
          <p:cNvSpPr/>
          <p:nvPr/>
        </p:nvSpPr>
        <p:spPr>
          <a:xfrm>
            <a:off x="7765300" y="3571275"/>
            <a:ext cx="355500" cy="230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黃檗藏（鐵眼藏）</a:t>
            </a:r>
            <a:endParaRPr/>
          </a:p>
        </p:txBody>
      </p:sp>
      <p:sp>
        <p:nvSpPr>
          <p:cNvPr id="202" name="Google Shape;202;p33"/>
          <p:cNvSpPr txBox="1"/>
          <p:nvPr>
            <p:ph idx="1" type="body"/>
          </p:nvPr>
        </p:nvSpPr>
        <p:spPr>
          <a:xfrm>
            <a:off x="311700" y="1152475"/>
            <a:ext cx="4860900" cy="3838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《黃檗藏》是日本江戶時代由僧人鐵眼道光主持刊刻的佛教藏經，以中國明代《嘉興藏》為底本復刻完成，1669年開雕至1681年竣工。該藏經全藏共6956卷，採用明式字體雕刻，成為日本現代鉛字“</a:t>
            </a:r>
            <a:r>
              <a:rPr lang="en-GB">
                <a:solidFill>
                  <a:srgbClr val="00FF00"/>
                </a:solidFill>
              </a:rPr>
              <a:t>明朝體</a:t>
            </a:r>
            <a:r>
              <a:rPr lang="en-GB"/>
              <a:t>”的原型 ，現存雕版48275枚保存於宇治黃檗山萬福寺。</a:t>
            </a:r>
            <a:endParaRPr/>
          </a:p>
          <a:p>
            <a:pPr indent="0" lvl="0" marL="0" rtl="0" algn="l">
              <a:spcBef>
                <a:spcPts val="1200"/>
              </a:spcBef>
              <a:spcAft>
                <a:spcPts val="0"/>
              </a:spcAft>
              <a:buNone/>
            </a:pPr>
            <a:r>
              <a:rPr lang="en-GB"/>
              <a:t>作為中日佛教典籍交流的重要見證，《黃檗藏》在明治維新後隨岩倉使團傳入歐洲，成為</a:t>
            </a:r>
            <a:r>
              <a:rPr lang="en-GB">
                <a:solidFill>
                  <a:schemeClr val="accent6"/>
                </a:solidFill>
              </a:rPr>
              <a:t>首部進入歐洲</a:t>
            </a:r>
            <a:r>
              <a:rPr lang="en-GB"/>
              <a:t>的漢文大藏經。該藏經還與日本《卍正藏經》存在直接淵源，後者以《黃檗藏》校勘本為底本鉛印。10行20字。</a:t>
            </a:r>
            <a:endParaRPr/>
          </a:p>
          <a:p>
            <a:pPr indent="0" lvl="0" marL="0" rtl="0" algn="l">
              <a:spcBef>
                <a:spcPts val="1200"/>
              </a:spcBef>
              <a:spcAft>
                <a:spcPts val="1200"/>
              </a:spcAft>
              <a:buNone/>
            </a:pPr>
            <a:r>
              <a:rPr lang="en-GB"/>
              <a:t>1682年，刻印經費挪用於救災。</a:t>
            </a:r>
            <a:endParaRPr/>
          </a:p>
        </p:txBody>
      </p:sp>
      <p:pic>
        <p:nvPicPr>
          <p:cNvPr id="203" name="Google Shape;203;p33"/>
          <p:cNvPicPr preferRelativeResize="0"/>
          <p:nvPr/>
        </p:nvPicPr>
        <p:blipFill>
          <a:blip r:embed="rId3">
            <a:alphaModFix/>
          </a:blip>
          <a:stretch>
            <a:fillRect/>
          </a:stretch>
        </p:blipFill>
        <p:spPr>
          <a:xfrm>
            <a:off x="5286600" y="575093"/>
            <a:ext cx="3857400" cy="4416007"/>
          </a:xfrm>
          <a:prstGeom prst="rect">
            <a:avLst/>
          </a:prstGeom>
          <a:noFill/>
          <a:ln>
            <a:noFill/>
          </a:ln>
        </p:spPr>
      </p:pic>
      <p:sp>
        <p:nvSpPr>
          <p:cNvPr id="204" name="Google Shape;204;p33"/>
          <p:cNvSpPr/>
          <p:nvPr/>
        </p:nvSpPr>
        <p:spPr>
          <a:xfrm>
            <a:off x="8893969" y="3772275"/>
            <a:ext cx="289800" cy="726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弘教藏（縮刷藏）</a:t>
            </a:r>
            <a:endParaRPr/>
          </a:p>
        </p:txBody>
      </p:sp>
      <p:pic>
        <p:nvPicPr>
          <p:cNvPr id="210" name="Google Shape;210;p34"/>
          <p:cNvPicPr preferRelativeResize="0"/>
          <p:nvPr/>
        </p:nvPicPr>
        <p:blipFill>
          <a:blip r:embed="rId3">
            <a:alphaModFix/>
          </a:blip>
          <a:stretch>
            <a:fillRect/>
          </a:stretch>
        </p:blipFill>
        <p:spPr>
          <a:xfrm>
            <a:off x="3294918" y="39880"/>
            <a:ext cx="6306775" cy="5063725"/>
          </a:xfrm>
          <a:prstGeom prst="rect">
            <a:avLst/>
          </a:prstGeom>
          <a:noFill/>
          <a:ln>
            <a:noFill/>
          </a:ln>
        </p:spPr>
      </p:pic>
      <p:sp>
        <p:nvSpPr>
          <p:cNvPr id="211" name="Google Shape;211;p34"/>
          <p:cNvSpPr txBox="1"/>
          <p:nvPr>
            <p:ph idx="1" type="body"/>
          </p:nvPr>
        </p:nvSpPr>
        <p:spPr>
          <a:xfrm>
            <a:off x="91875" y="1152475"/>
            <a:ext cx="3721800" cy="3558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865"/>
              <a:t>明治（1881-1885）由弘教書院校訂出版。1877年教部省社寺局的島田蕃根倡議校訂出版。以《高麗藏》作底本，校以宋《資福》、元《普寧》、明《嘉興》。編目參照明智旭《閱藏知津》，增入140餘部秘密典籍，是本藏的特色。它標志著</a:t>
            </a:r>
            <a:r>
              <a:rPr lang="en-GB" sz="1865">
                <a:solidFill>
                  <a:schemeClr val="accent6"/>
                </a:solidFill>
              </a:rPr>
              <a:t>日本出版的大藏經進入了一個有獨創之編目、排版</a:t>
            </a:r>
            <a:r>
              <a:rPr lang="en-GB" sz="1865"/>
              <a:t>的新的歷史時期。全藏40函418冊，另目錄1冊，收經1916部8534卷。1紙折為2頁，每頁20行，每行45字，5號鉛字排版。</a:t>
            </a:r>
            <a:endParaRPr sz="1865"/>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204225" y="214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頻伽藏</a:t>
            </a:r>
            <a:r>
              <a:rPr lang="en-GB" sz="1800">
                <a:solidFill>
                  <a:schemeClr val="lt2"/>
                </a:solidFill>
              </a:rPr>
              <a:t>（1909～1913）</a:t>
            </a:r>
            <a:endParaRPr/>
          </a:p>
        </p:txBody>
      </p:sp>
      <p:sp>
        <p:nvSpPr>
          <p:cNvPr id="217" name="Google Shape;217;p35"/>
          <p:cNvSpPr txBox="1"/>
          <p:nvPr>
            <p:ph idx="1" type="body"/>
          </p:nvPr>
        </p:nvSpPr>
        <p:spPr>
          <a:xfrm>
            <a:off x="98175" y="874075"/>
            <a:ext cx="4384500" cy="399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900"/>
              <a:t>頻伽精舍主人迦陵羅詩氏（哈同）</a:t>
            </a:r>
            <a:endParaRPr sz="1900"/>
          </a:p>
          <a:p>
            <a:pPr indent="0" lvl="0" marL="0" rtl="0" algn="l">
              <a:spcBef>
                <a:spcPts val="1200"/>
              </a:spcBef>
              <a:spcAft>
                <a:spcPts val="0"/>
              </a:spcAft>
              <a:buNone/>
            </a:pPr>
            <a:r>
              <a:rPr lang="en-GB" sz="1900"/>
              <a:t>民國初年的私版鉛印本。1916部，8416 卷，分訂為414冊（包括目錄1冊）；合40函，天字至霜字。</a:t>
            </a:r>
            <a:endParaRPr sz="1900"/>
          </a:p>
          <a:p>
            <a:pPr indent="0" lvl="0" marL="0" rtl="0" algn="l">
              <a:spcBef>
                <a:spcPts val="1200"/>
              </a:spcBef>
              <a:spcAft>
                <a:spcPts val="0"/>
              </a:spcAft>
              <a:buNone/>
            </a:pPr>
            <a:r>
              <a:rPr lang="en-GB" sz="1900"/>
              <a:t>用4號鉛字排印，每頁40行，一行45字</a:t>
            </a:r>
            <a:endParaRPr sz="1900"/>
          </a:p>
          <a:p>
            <a:pPr indent="0" lvl="0" marL="0" rtl="0" algn="l">
              <a:spcBef>
                <a:spcPts val="1200"/>
              </a:spcBef>
              <a:spcAft>
                <a:spcPts val="0"/>
              </a:spcAft>
              <a:buNone/>
            </a:pPr>
            <a:r>
              <a:rPr lang="en-GB" sz="1900"/>
              <a:t>基本上是以日本《弘教藏》為底本排印，但去除了寶貴的校勘。</a:t>
            </a:r>
            <a:endParaRPr sz="1900"/>
          </a:p>
          <a:p>
            <a:pPr indent="0" lvl="0" marL="0" rtl="0" algn="l">
              <a:spcBef>
                <a:spcPts val="1200"/>
              </a:spcBef>
              <a:spcAft>
                <a:spcPts val="1200"/>
              </a:spcAft>
              <a:buNone/>
            </a:pPr>
            <a:r>
              <a:rPr lang="en-GB" sz="1900"/>
              <a:t>此版流通甚廣，印順導師26歲，1932-1934年於舟山島上的佛頂山慧濟寺閱藏即是讀此版本。</a:t>
            </a:r>
            <a:endParaRPr sz="1900"/>
          </a:p>
        </p:txBody>
      </p:sp>
      <p:pic>
        <p:nvPicPr>
          <p:cNvPr id="218" name="Google Shape;218;p35"/>
          <p:cNvPicPr preferRelativeResize="0"/>
          <p:nvPr/>
        </p:nvPicPr>
        <p:blipFill>
          <a:blip r:embed="rId3">
            <a:alphaModFix/>
          </a:blip>
          <a:stretch>
            <a:fillRect/>
          </a:stretch>
        </p:blipFill>
        <p:spPr>
          <a:xfrm>
            <a:off x="4571998" y="0"/>
            <a:ext cx="4572000" cy="50920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卍字續藏</a:t>
            </a:r>
            <a:endParaRPr/>
          </a:p>
        </p:txBody>
      </p:sp>
      <p:sp>
        <p:nvSpPr>
          <p:cNvPr id="224" name="Google Shape;224;p36"/>
          <p:cNvSpPr txBox="1"/>
          <p:nvPr>
            <p:ph idx="1" type="body"/>
          </p:nvPr>
        </p:nvSpPr>
        <p:spPr>
          <a:xfrm>
            <a:off x="175500" y="1152475"/>
            <a:ext cx="4124700" cy="37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日本明治三十八年至大正元年（1905～1912）間，前田慧雲、中野達慧等編集收錄《大日本校訂藏經》（ 卍大藏經 ）所未收者，而成此續藏。京都藏經書院刊行。</a:t>
            </a:r>
            <a:endParaRPr sz="2000"/>
          </a:p>
          <a:p>
            <a:pPr indent="0" lvl="0" marL="0" rtl="0" algn="l">
              <a:spcBef>
                <a:spcPts val="1200"/>
              </a:spcBef>
              <a:spcAft>
                <a:spcPts val="0"/>
              </a:spcAft>
              <a:buNone/>
            </a:pPr>
            <a:r>
              <a:rPr lang="en-GB" sz="2000"/>
              <a:t>1756部經，7144卷。收錄許多中國古代大德著作。</a:t>
            </a:r>
            <a:endParaRPr sz="2000"/>
          </a:p>
          <a:p>
            <a:pPr indent="0" lvl="0" marL="0" rtl="0" algn="l">
              <a:spcBef>
                <a:spcPts val="1200"/>
              </a:spcBef>
              <a:spcAft>
                <a:spcPts val="1200"/>
              </a:spcAft>
              <a:buNone/>
            </a:pPr>
            <a:r>
              <a:rPr lang="en-GB" sz="2000"/>
              <a:t>上下兩欄，每欄18行，每行20字，線裝方冊本。按傳統大小乘編目。</a:t>
            </a:r>
            <a:endParaRPr sz="2000"/>
          </a:p>
        </p:txBody>
      </p:sp>
      <p:pic>
        <p:nvPicPr>
          <p:cNvPr id="225" name="Google Shape;225;p36"/>
          <p:cNvPicPr preferRelativeResize="0"/>
          <p:nvPr/>
        </p:nvPicPr>
        <p:blipFill>
          <a:blip r:embed="rId3">
            <a:alphaModFix/>
          </a:blip>
          <a:stretch>
            <a:fillRect/>
          </a:stretch>
        </p:blipFill>
        <p:spPr>
          <a:xfrm>
            <a:off x="4468053" y="0"/>
            <a:ext cx="4675947"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大正藏</a:t>
            </a:r>
            <a:endParaRPr/>
          </a:p>
        </p:txBody>
      </p:sp>
      <p:sp>
        <p:nvSpPr>
          <p:cNvPr id="231" name="Google Shape;231;p37"/>
          <p:cNvSpPr txBox="1"/>
          <p:nvPr>
            <p:ph idx="1" type="body"/>
          </p:nvPr>
        </p:nvSpPr>
        <p:spPr>
          <a:xfrm>
            <a:off x="311700" y="1152475"/>
            <a:ext cx="5070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GB" sz="2000"/>
              <a:t>首個採用現代文獻學方法，</a:t>
            </a:r>
            <a:r>
              <a:rPr lang="en-GB" sz="2000"/>
              <a:t>（不按大小乘、千字文編號），</a:t>
            </a:r>
            <a:r>
              <a:rPr lang="en-GB" sz="2000"/>
              <a:t>按佛教發展史編目（阿含、本緣…）</a:t>
            </a:r>
            <a:endParaRPr sz="2000"/>
          </a:p>
          <a:p>
            <a:pPr indent="0" lvl="0" marL="0" rtl="0" algn="l">
              <a:lnSpc>
                <a:spcPct val="95000"/>
              </a:lnSpc>
              <a:spcBef>
                <a:spcPts val="1200"/>
              </a:spcBef>
              <a:spcAft>
                <a:spcPts val="0"/>
              </a:spcAft>
              <a:buNone/>
            </a:pPr>
            <a:r>
              <a:rPr lang="en-GB" sz="2000"/>
              <a:t>一百冊千頁三欄正文29行16字同頁校勘</a:t>
            </a:r>
            <a:endParaRPr sz="2000"/>
          </a:p>
          <a:p>
            <a:pPr indent="0" lvl="0" marL="0" rtl="0" algn="l">
              <a:lnSpc>
                <a:spcPct val="95000"/>
              </a:lnSpc>
              <a:spcBef>
                <a:spcPts val="1200"/>
              </a:spcBef>
              <a:spcAft>
                <a:spcPts val="0"/>
              </a:spcAft>
              <a:buNone/>
            </a:pPr>
            <a:r>
              <a:rPr lang="en-GB" sz="2000"/>
              <a:t>CBETA </a:t>
            </a:r>
            <a:r>
              <a:rPr lang="en-GB" sz="2000"/>
              <a:t>電子佛典集成 cbeta.org</a:t>
            </a:r>
            <a:endParaRPr sz="2000"/>
          </a:p>
          <a:p>
            <a:pPr indent="0" lvl="0" marL="0" rtl="0" algn="l">
              <a:lnSpc>
                <a:spcPct val="95000"/>
              </a:lnSpc>
              <a:spcBef>
                <a:spcPts val="1200"/>
              </a:spcBef>
              <a:spcAft>
                <a:spcPts val="0"/>
              </a:spcAft>
              <a:buNone/>
            </a:pPr>
            <a:r>
              <a:rPr lang="en-GB" sz="2000" u="sng">
                <a:solidFill>
                  <a:schemeClr val="accent5"/>
                </a:solidFill>
                <a:hlinkClick r:id="rId3">
                  <a:extLst>
                    <a:ext uri="{A12FA001-AC4F-418D-AE19-62706E023703}">
                      <ahyp:hlinkClr val="tx"/>
                    </a:ext>
                  </a:extLst>
                </a:hlinkClick>
              </a:rPr>
              <a:t>https://21dzk.l.u-tokyo.ac.jp/SAT/</a:t>
            </a:r>
            <a:endParaRPr sz="2000"/>
          </a:p>
          <a:p>
            <a:pPr indent="0" lvl="0" marL="0" rtl="0" algn="l">
              <a:lnSpc>
                <a:spcPct val="95000"/>
              </a:lnSpc>
              <a:spcBef>
                <a:spcPts val="1200"/>
              </a:spcBef>
              <a:spcAft>
                <a:spcPts val="0"/>
              </a:spcAft>
              <a:buNone/>
            </a:pPr>
            <a:r>
              <a:rPr lang="en-GB" sz="2000"/>
              <a:t>《長阿含經》卷1：「如是我聞」(CBETA 2025.R2, T01, no. 1, p. 1b12) </a:t>
            </a:r>
            <a:r>
              <a:rPr lang="en-GB" sz="2000">
                <a:solidFill>
                  <a:srgbClr val="00FF00"/>
                </a:solidFill>
              </a:rPr>
              <a:t>行業標準</a:t>
            </a:r>
            <a:endParaRPr sz="2000">
              <a:solidFill>
                <a:srgbClr val="00FF00"/>
              </a:solidFill>
            </a:endParaRPr>
          </a:p>
          <a:p>
            <a:pPr indent="0" lvl="0" marL="0" rtl="0" algn="l">
              <a:lnSpc>
                <a:spcPct val="95000"/>
              </a:lnSpc>
              <a:spcBef>
                <a:spcPts val="1200"/>
              </a:spcBef>
              <a:spcAft>
                <a:spcPts val="1200"/>
              </a:spcAft>
              <a:buNone/>
            </a:pPr>
            <a:r>
              <a:rPr lang="en-GB" sz="2000" u="sng">
                <a:solidFill>
                  <a:schemeClr val="accent5"/>
                </a:solidFill>
                <a:hlinkClick r:id="rId4">
                  <a:extLst>
                    <a:ext uri="{A12FA001-AC4F-418D-AE19-62706E023703}">
                      <ahyp:hlinkClr val="tx"/>
                    </a:ext>
                  </a:extLst>
                </a:hlinkClick>
              </a:rPr>
              <a:t>大正藏鯨落</a:t>
            </a:r>
            <a:endParaRPr sz="2000">
              <a:solidFill>
                <a:srgbClr val="00FF00"/>
              </a:solidFill>
            </a:endParaRPr>
          </a:p>
        </p:txBody>
      </p:sp>
      <p:pic>
        <p:nvPicPr>
          <p:cNvPr id="232" name="Google Shape;232;p37"/>
          <p:cNvPicPr preferRelativeResize="0"/>
          <p:nvPr/>
        </p:nvPicPr>
        <p:blipFill>
          <a:blip r:embed="rId5">
            <a:alphaModFix/>
          </a:blip>
          <a:stretch>
            <a:fillRect/>
          </a:stretch>
        </p:blipFill>
        <p:spPr>
          <a:xfrm>
            <a:off x="5382644" y="0"/>
            <a:ext cx="3761355"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校勘解讀 </a:t>
            </a:r>
            <a:endParaRPr/>
          </a:p>
          <a:p>
            <a:pPr indent="0" lvl="0" marL="0" rtl="0" algn="l">
              <a:spcBef>
                <a:spcPts val="0"/>
              </a:spcBef>
              <a:spcAft>
                <a:spcPts val="0"/>
              </a:spcAft>
              <a:buNone/>
            </a:pPr>
            <a:r>
              <a:rPr lang="en-GB" sz="2133"/>
              <a:t>https://dia.dila.edu.tw/uv3/index.html?id=Tv01p0003</a:t>
            </a:r>
            <a:endParaRPr sz="2133"/>
          </a:p>
        </p:txBody>
      </p:sp>
      <p:sp>
        <p:nvSpPr>
          <p:cNvPr id="238" name="Google Shape;23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800"/>
              <a:t>麗：高麗藏  </a:t>
            </a:r>
            <a:r>
              <a:rPr lang="en-GB" sz="2800"/>
              <a:t> 三：宋元明</a:t>
            </a:r>
            <a:endParaRPr sz="2800"/>
          </a:p>
          <a:p>
            <a:pPr indent="0" lvl="0" marL="0" rtl="0" algn="l">
              <a:spcBef>
                <a:spcPts val="1200"/>
              </a:spcBef>
              <a:spcAft>
                <a:spcPts val="1200"/>
              </a:spcAft>
              <a:buNone/>
            </a:pPr>
            <a:r>
              <a:rPr lang="en-GB" sz="2800"/>
              <a:t>宋：思溪藏 元：普宁藏 明：嘉興藏</a:t>
            </a:r>
            <a:endParaRPr sz="2800"/>
          </a:p>
        </p:txBody>
      </p:sp>
      <p:pic>
        <p:nvPicPr>
          <p:cNvPr id="239" name="Google Shape;239;p38"/>
          <p:cNvPicPr preferRelativeResize="0"/>
          <p:nvPr/>
        </p:nvPicPr>
        <p:blipFill>
          <a:blip r:embed="rId3">
            <a:alphaModFix/>
          </a:blip>
          <a:stretch>
            <a:fillRect/>
          </a:stretch>
        </p:blipFill>
        <p:spPr>
          <a:xfrm>
            <a:off x="6301833" y="0"/>
            <a:ext cx="2741235" cy="5143499"/>
          </a:xfrm>
          <a:prstGeom prst="rect">
            <a:avLst/>
          </a:prstGeom>
          <a:noFill/>
          <a:ln>
            <a:noFill/>
          </a:ln>
        </p:spPr>
      </p:pic>
      <p:pic>
        <p:nvPicPr>
          <p:cNvPr id="240" name="Google Shape;240;p38"/>
          <p:cNvPicPr preferRelativeResize="0"/>
          <p:nvPr/>
        </p:nvPicPr>
        <p:blipFill>
          <a:blip r:embed="rId4">
            <a:alphaModFix/>
          </a:blip>
          <a:stretch>
            <a:fillRect/>
          </a:stretch>
        </p:blipFill>
        <p:spPr>
          <a:xfrm>
            <a:off x="0" y="3888446"/>
            <a:ext cx="9143999" cy="125505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新中國版  中華大藏經 漢藏滿蒙</a:t>
            </a:r>
            <a:endParaRPr/>
          </a:p>
        </p:txBody>
      </p:sp>
      <p:sp>
        <p:nvSpPr>
          <p:cNvPr id="246" name="Google Shape;246;p39"/>
          <p:cNvSpPr txBox="1"/>
          <p:nvPr>
            <p:ph idx="1" type="body"/>
          </p:nvPr>
        </p:nvSpPr>
        <p:spPr>
          <a:xfrm>
            <a:off x="144225" y="1152475"/>
            <a:ext cx="4331100" cy="383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100"/>
              <a:t>1982年在國務院立項，任繼愈先生主持。1994年編輯完成。全書由中華書局出版，計107冊 1939部經。</a:t>
            </a:r>
            <a:endParaRPr sz="2100"/>
          </a:p>
          <a:p>
            <a:pPr indent="0" lvl="0" marL="0" rtl="0" algn="l">
              <a:spcBef>
                <a:spcPts val="1200"/>
              </a:spcBef>
              <a:spcAft>
                <a:spcPts val="1200"/>
              </a:spcAft>
              <a:buNone/>
            </a:pPr>
            <a:r>
              <a:rPr lang="en-GB" sz="2100"/>
              <a:t>用八種版本與《趙城金藏》對校。這八種版本是：《房山雲居寺石經》、《資福藏》、《影宋磧砂藏》《普寧藏》、《永樂南藏》、《徑山藏》、《清藏》及《高麗藏》。</a:t>
            </a:r>
            <a:endParaRPr sz="2100"/>
          </a:p>
        </p:txBody>
      </p:sp>
      <p:pic>
        <p:nvPicPr>
          <p:cNvPr id="247" name="Google Shape;247;p39"/>
          <p:cNvPicPr preferRelativeResize="0"/>
          <p:nvPr/>
        </p:nvPicPr>
        <p:blipFill>
          <a:blip r:embed="rId3">
            <a:alphaModFix/>
          </a:blip>
          <a:stretch>
            <a:fillRect/>
          </a:stretch>
        </p:blipFill>
        <p:spPr>
          <a:xfrm>
            <a:off x="5276707" y="0"/>
            <a:ext cx="3867293" cy="5143500"/>
          </a:xfrm>
          <a:prstGeom prst="rect">
            <a:avLst/>
          </a:prstGeom>
          <a:noFill/>
          <a:ln>
            <a:noFill/>
          </a:ln>
        </p:spPr>
      </p:pic>
      <p:pic>
        <p:nvPicPr>
          <p:cNvPr id="248" name="Google Shape;248;p39"/>
          <p:cNvPicPr preferRelativeResize="0"/>
          <p:nvPr/>
        </p:nvPicPr>
        <p:blipFill>
          <a:blip r:embed="rId4">
            <a:alphaModFix/>
          </a:blip>
          <a:stretch>
            <a:fillRect/>
          </a:stretch>
        </p:blipFill>
        <p:spPr>
          <a:xfrm>
            <a:off x="4475313" y="2129575"/>
            <a:ext cx="2371725" cy="285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進階學習</a:t>
            </a:r>
            <a:endParaRPr/>
          </a:p>
        </p:txBody>
      </p:sp>
      <p:sp>
        <p:nvSpPr>
          <p:cNvPr id="254" name="Google Shape;254;p40"/>
          <p:cNvSpPr txBox="1"/>
          <p:nvPr>
            <p:ph idx="1" type="body"/>
          </p:nvPr>
        </p:nvSpPr>
        <p:spPr>
          <a:xfrm>
            <a:off x="311700" y="1137125"/>
            <a:ext cx="88323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2700"/>
              <a:t>常盤大定《大藏經雕印考》、</a:t>
            </a:r>
            <a:r>
              <a:rPr lang="en-GB" sz="2700"/>
              <a:t>小野玄妙《佛教經典總論》、小川貫弌《大藏經的成立與變遷》</a:t>
            </a:r>
            <a:endParaRPr sz="2700"/>
          </a:p>
          <a:p>
            <a:pPr indent="0" lvl="0" marL="0" rtl="0" algn="l">
              <a:spcBef>
                <a:spcPts val="1200"/>
              </a:spcBef>
              <a:spcAft>
                <a:spcPts val="0"/>
              </a:spcAft>
              <a:buNone/>
            </a:pPr>
            <a:r>
              <a:rPr lang="en-GB" sz="2700"/>
              <a:t>蔡運辰： </a:t>
            </a:r>
            <a:r>
              <a:rPr lang="en-GB" sz="2700"/>
              <a:t>藏經目錄對照 表解及考釋</a:t>
            </a:r>
            <a:endParaRPr sz="2700"/>
          </a:p>
          <a:p>
            <a:pPr indent="0" lvl="0" marL="0" rtl="0" algn="l">
              <a:spcBef>
                <a:spcPts val="1200"/>
              </a:spcBef>
              <a:spcAft>
                <a:spcPts val="0"/>
              </a:spcAft>
              <a:buNone/>
            </a:pPr>
            <a:r>
              <a:rPr lang="en-GB" sz="2700"/>
              <a:t>藍吉富   </a:t>
            </a:r>
            <a:r>
              <a:rPr lang="en-GB" sz="2700"/>
              <a:t>方廣錩  李周淵 </a:t>
            </a:r>
            <a:r>
              <a:rPr lang="en-GB" sz="2700"/>
              <a:t>。香光</a:t>
            </a:r>
            <a:r>
              <a:rPr lang="en-GB" sz="2700"/>
              <a:t> </a:t>
            </a:r>
            <a:r>
              <a:rPr lang="en-GB" sz="2700" u="sng">
                <a:solidFill>
                  <a:schemeClr val="hlink"/>
                </a:solidFill>
                <a:hlinkClick r:id="rId3"/>
              </a:rPr>
              <a:t>藏經導讀</a:t>
            </a:r>
            <a:r>
              <a:rPr lang="en-GB" sz="2700"/>
              <a:t>(2003) https://www.gaya.org.tw/teacher/20/canon/tipitaka.htm</a:t>
            </a:r>
            <a:endParaRPr sz="2700"/>
          </a:p>
          <a:p>
            <a:pPr indent="0" lvl="0" marL="0" rtl="0" algn="l">
              <a:spcBef>
                <a:spcPts val="1200"/>
              </a:spcBef>
              <a:spcAft>
                <a:spcPts val="1200"/>
              </a:spcAft>
              <a:buNone/>
            </a:pPr>
            <a:r>
              <a:rPr lang="en-GB" sz="2700"/>
              <a:t>何梅：歴代漢文大藏經目錄新考 2014</a:t>
            </a:r>
            <a:endParaRPr sz="2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nvSpPr>
        <p:spPr>
          <a:xfrm>
            <a:off x="311700" y="445025"/>
            <a:ext cx="8520600" cy="572700"/>
          </a:xfrm>
          <a:prstGeom prst="rect">
            <a:avLst/>
          </a:prstGeom>
          <a:noFill/>
          <a:ln>
            <a:noFill/>
          </a:ln>
        </p:spPr>
        <p:txBody>
          <a:bodyPr anchorCtr="0" anchor="t" bIns="91425" lIns="91425" spcFirstLastPara="1" rIns="91425" wrap="square" tIns="91425">
            <a:normAutofit fontScale="77500"/>
          </a:bodyPr>
          <a:lstStyle/>
          <a:p>
            <a:pPr indent="0" lvl="0" marL="0" rtl="0" algn="l">
              <a:lnSpc>
                <a:spcPct val="115000"/>
              </a:lnSpc>
              <a:spcBef>
                <a:spcPts val="0"/>
              </a:spcBef>
              <a:spcAft>
                <a:spcPts val="1200"/>
              </a:spcAft>
              <a:buNone/>
            </a:pPr>
            <a:r>
              <a:rPr lang="en-GB" sz="3300">
                <a:solidFill>
                  <a:srgbClr val="ADADAD"/>
                </a:solidFill>
              </a:rPr>
              <a:t>謝謝</a:t>
            </a:r>
            <a:endParaRPr sz="2800">
              <a:solidFill>
                <a:srgbClr val="FFFFFF"/>
              </a:solidFill>
            </a:endParaRPr>
          </a:p>
        </p:txBody>
      </p:sp>
      <p:sp>
        <p:nvSpPr>
          <p:cNvPr id="260" name="Google Shape;260;p41"/>
          <p:cNvSpPr txBox="1"/>
          <p:nvPr/>
        </p:nvSpPr>
        <p:spPr>
          <a:xfrm>
            <a:off x="1960250" y="2048300"/>
            <a:ext cx="6326700" cy="1725600"/>
          </a:xfrm>
          <a:prstGeom prst="rect">
            <a:avLst/>
          </a:prstGeom>
          <a:noFill/>
          <a:ln>
            <a:noFill/>
          </a:ln>
        </p:spPr>
        <p:txBody>
          <a:bodyPr anchorCtr="0" anchor="t" bIns="91425" lIns="91425" spcFirstLastPara="1" rIns="91425" wrap="square" tIns="91425">
            <a:normAutofit/>
          </a:bodyPr>
          <a:lstStyle/>
          <a:p>
            <a:pPr indent="457200" lvl="0" marL="457200" rtl="0" algn="l">
              <a:lnSpc>
                <a:spcPct val="115000"/>
              </a:lnSpc>
              <a:spcBef>
                <a:spcPts val="0"/>
              </a:spcBef>
              <a:spcAft>
                <a:spcPts val="0"/>
              </a:spcAft>
              <a:buNone/>
            </a:pPr>
            <a:r>
              <a:rPr lang="en-GB" sz="3300">
                <a:solidFill>
                  <a:srgbClr val="ADADAD"/>
                </a:solidFill>
              </a:rPr>
              <a:t>微信：Sukhanika</a:t>
            </a:r>
            <a:endParaRPr sz="3300">
              <a:solidFill>
                <a:srgbClr val="ADADAD"/>
              </a:solidFill>
            </a:endParaRPr>
          </a:p>
          <a:p>
            <a:pPr indent="457200" lvl="0" marL="457200" rtl="0" algn="l">
              <a:lnSpc>
                <a:spcPct val="115000"/>
              </a:lnSpc>
              <a:spcBef>
                <a:spcPts val="1200"/>
              </a:spcBef>
              <a:spcAft>
                <a:spcPts val="1200"/>
              </a:spcAft>
              <a:buNone/>
            </a:pPr>
            <a:r>
              <a:rPr lang="en-GB" sz="3300">
                <a:solidFill>
                  <a:srgbClr val="ADADAD"/>
                </a:solidFill>
              </a:rPr>
              <a:t>加好友注明「大藏</a:t>
            </a:r>
            <a:r>
              <a:rPr lang="en-GB" sz="3300">
                <a:solidFill>
                  <a:srgbClr val="ADADAD"/>
                </a:solidFill>
              </a:rPr>
              <a:t>經巡禮</a:t>
            </a:r>
            <a:r>
              <a:rPr lang="en-GB" sz="3300">
                <a:solidFill>
                  <a:srgbClr val="ADADAD"/>
                </a:solidFill>
              </a:rPr>
              <a:t>」</a:t>
            </a:r>
            <a:endParaRPr sz="3300">
              <a:solidFill>
                <a:srgbClr val="ADADA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720"/>
              <a:t>佛典的分類 （數字全文的前夕）</a:t>
            </a:r>
            <a:endParaRPr sz="2720"/>
          </a:p>
        </p:txBody>
      </p:sp>
      <p:sp>
        <p:nvSpPr>
          <p:cNvPr id="67" name="Google Shape;67;p15"/>
          <p:cNvSpPr txBox="1"/>
          <p:nvPr>
            <p:ph idx="1" type="body"/>
          </p:nvPr>
        </p:nvSpPr>
        <p:spPr>
          <a:xfrm>
            <a:off x="311700" y="1152475"/>
            <a:ext cx="28407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GB" sz="3100"/>
              <a:t>口傳</a:t>
            </a:r>
            <a:endParaRPr sz="3100"/>
          </a:p>
          <a:p>
            <a:pPr indent="0" lvl="0" marL="0" rtl="0" algn="l">
              <a:spcBef>
                <a:spcPts val="1200"/>
              </a:spcBef>
              <a:spcAft>
                <a:spcPts val="0"/>
              </a:spcAft>
              <a:buNone/>
            </a:pPr>
            <a:r>
              <a:rPr lang="en-GB" sz="3100"/>
              <a:t>寫本抄本</a:t>
            </a:r>
            <a:endParaRPr sz="3100"/>
          </a:p>
          <a:p>
            <a:pPr indent="0" lvl="0" marL="0" rtl="0" algn="l">
              <a:spcBef>
                <a:spcPts val="1200"/>
              </a:spcBef>
              <a:spcAft>
                <a:spcPts val="0"/>
              </a:spcAft>
              <a:buNone/>
            </a:pPr>
            <a:r>
              <a:rPr lang="en-GB" sz="3100">
                <a:solidFill>
                  <a:srgbClr val="00FF00"/>
                </a:solidFill>
              </a:rPr>
              <a:t>刊本卷軸、經摺</a:t>
            </a:r>
            <a:endParaRPr sz="3100">
              <a:solidFill>
                <a:srgbClr val="00FF00"/>
              </a:solidFill>
            </a:endParaRPr>
          </a:p>
          <a:p>
            <a:pPr indent="0" lvl="0" marL="0" rtl="0" algn="l">
              <a:spcBef>
                <a:spcPts val="1200"/>
              </a:spcBef>
              <a:spcAft>
                <a:spcPts val="0"/>
              </a:spcAft>
              <a:buNone/>
            </a:pPr>
            <a:r>
              <a:rPr lang="en-GB" sz="3100">
                <a:solidFill>
                  <a:srgbClr val="00FF00"/>
                </a:solidFill>
              </a:rPr>
              <a:t>鉛字方冊</a:t>
            </a:r>
            <a:endParaRPr sz="3100">
              <a:solidFill>
                <a:srgbClr val="00FF00"/>
              </a:solidFill>
            </a:endParaRPr>
          </a:p>
          <a:p>
            <a:pPr indent="0" lvl="0" marL="0" rtl="0" algn="l">
              <a:spcBef>
                <a:spcPts val="1200"/>
              </a:spcBef>
              <a:spcAft>
                <a:spcPts val="1200"/>
              </a:spcAft>
              <a:buNone/>
            </a:pPr>
            <a:r>
              <a:rPr lang="en-GB" sz="3100"/>
              <a:t>數字圖文</a:t>
            </a:r>
            <a:endParaRPr sz="3100"/>
          </a:p>
        </p:txBody>
      </p:sp>
      <p:sp>
        <p:nvSpPr>
          <p:cNvPr id="68" name="Google Shape;68;p15"/>
          <p:cNvSpPr txBox="1"/>
          <p:nvPr>
            <p:ph idx="1" type="body"/>
          </p:nvPr>
        </p:nvSpPr>
        <p:spPr>
          <a:xfrm>
            <a:off x="3152250" y="1152475"/>
            <a:ext cx="11958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3100">
                <a:solidFill>
                  <a:srgbClr val="00FF00"/>
                </a:solidFill>
              </a:rPr>
              <a:t>中</a:t>
            </a:r>
            <a:endParaRPr sz="3100">
              <a:solidFill>
                <a:srgbClr val="00FF00"/>
              </a:solidFill>
            </a:endParaRPr>
          </a:p>
          <a:p>
            <a:pPr indent="0" lvl="0" marL="0" rtl="0" algn="l">
              <a:spcBef>
                <a:spcPts val="1200"/>
              </a:spcBef>
              <a:spcAft>
                <a:spcPts val="0"/>
              </a:spcAft>
              <a:buNone/>
            </a:pPr>
            <a:r>
              <a:rPr lang="en-GB" sz="3100">
                <a:solidFill>
                  <a:srgbClr val="00FF00"/>
                </a:solidFill>
              </a:rPr>
              <a:t>韓</a:t>
            </a:r>
            <a:endParaRPr sz="3100">
              <a:solidFill>
                <a:srgbClr val="00FF00"/>
              </a:solidFill>
            </a:endParaRPr>
          </a:p>
          <a:p>
            <a:pPr indent="0" lvl="0" marL="0" rtl="0" algn="l">
              <a:spcBef>
                <a:spcPts val="1200"/>
              </a:spcBef>
              <a:spcAft>
                <a:spcPts val="0"/>
              </a:spcAft>
              <a:buNone/>
            </a:pPr>
            <a:r>
              <a:rPr lang="en-GB" sz="3100">
                <a:solidFill>
                  <a:srgbClr val="00FF00"/>
                </a:solidFill>
              </a:rPr>
              <a:t>日</a:t>
            </a:r>
            <a:endParaRPr sz="3100">
              <a:solidFill>
                <a:srgbClr val="00FF00"/>
              </a:solidFill>
            </a:endParaRPr>
          </a:p>
          <a:p>
            <a:pPr indent="0" lvl="0" marL="0" rtl="0" algn="l">
              <a:spcBef>
                <a:spcPts val="1200"/>
              </a:spcBef>
              <a:spcAft>
                <a:spcPts val="0"/>
              </a:spcAft>
              <a:buNone/>
            </a:pPr>
            <a:r>
              <a:rPr lang="en-GB" sz="3100"/>
              <a:t>中亞</a:t>
            </a:r>
            <a:endParaRPr sz="3100"/>
          </a:p>
          <a:p>
            <a:pPr indent="0" lvl="0" marL="0" rtl="0" algn="l">
              <a:spcBef>
                <a:spcPts val="1200"/>
              </a:spcBef>
              <a:spcAft>
                <a:spcPts val="1200"/>
              </a:spcAft>
              <a:buNone/>
            </a:pPr>
            <a:r>
              <a:rPr lang="en-GB" sz="3100"/>
              <a:t>南亞</a:t>
            </a:r>
            <a:endParaRPr sz="3100"/>
          </a:p>
        </p:txBody>
      </p:sp>
      <p:sp>
        <p:nvSpPr>
          <p:cNvPr id="69" name="Google Shape;69;p15"/>
          <p:cNvSpPr txBox="1"/>
          <p:nvPr>
            <p:ph idx="1" type="body"/>
          </p:nvPr>
        </p:nvSpPr>
        <p:spPr>
          <a:xfrm>
            <a:off x="6001700" y="1152475"/>
            <a:ext cx="30468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3100"/>
              <a:t>巴利語、</a:t>
            </a:r>
            <a:r>
              <a:rPr lang="en-GB" sz="3100"/>
              <a:t>梵語</a:t>
            </a:r>
            <a:endParaRPr sz="3100"/>
          </a:p>
          <a:p>
            <a:pPr indent="0" lvl="0" marL="0" rtl="0" algn="l">
              <a:spcBef>
                <a:spcPts val="1200"/>
              </a:spcBef>
              <a:spcAft>
                <a:spcPts val="0"/>
              </a:spcAft>
              <a:buNone/>
            </a:pPr>
            <a:r>
              <a:rPr lang="en-GB" sz="3100">
                <a:solidFill>
                  <a:srgbClr val="00FF00"/>
                </a:solidFill>
              </a:rPr>
              <a:t>漢文</a:t>
            </a:r>
            <a:endParaRPr sz="3100">
              <a:solidFill>
                <a:srgbClr val="00FF00"/>
              </a:solidFill>
            </a:endParaRPr>
          </a:p>
          <a:p>
            <a:pPr indent="0" lvl="0" marL="0" rtl="0" algn="l">
              <a:spcBef>
                <a:spcPts val="1200"/>
              </a:spcBef>
              <a:spcAft>
                <a:spcPts val="0"/>
              </a:spcAft>
              <a:buNone/>
            </a:pPr>
            <a:r>
              <a:rPr lang="en-GB" sz="3100"/>
              <a:t>藏語、蒙古語</a:t>
            </a:r>
            <a:endParaRPr sz="3100"/>
          </a:p>
          <a:p>
            <a:pPr indent="0" lvl="0" marL="0" rtl="0" algn="l">
              <a:spcBef>
                <a:spcPts val="1200"/>
              </a:spcBef>
              <a:spcAft>
                <a:spcPts val="0"/>
              </a:spcAft>
              <a:buNone/>
            </a:pPr>
            <a:r>
              <a:rPr lang="en-GB" sz="3100"/>
              <a:t>殘卷：犍陀羅等</a:t>
            </a:r>
            <a:endParaRPr sz="3100"/>
          </a:p>
          <a:p>
            <a:pPr indent="0" lvl="0" marL="0" rtl="0" algn="l">
              <a:spcBef>
                <a:spcPts val="1200"/>
              </a:spcBef>
              <a:spcAft>
                <a:spcPts val="1200"/>
              </a:spcAft>
              <a:buNone/>
            </a:pPr>
            <a:r>
              <a:rPr lang="en-GB" sz="3100"/>
              <a:t>現代：英日德法</a:t>
            </a:r>
            <a:endParaRPr sz="3100"/>
          </a:p>
        </p:txBody>
      </p:sp>
      <p:sp>
        <p:nvSpPr>
          <p:cNvPr id="70" name="Google Shape;70;p15"/>
          <p:cNvSpPr txBox="1"/>
          <p:nvPr>
            <p:ph idx="1" type="body"/>
          </p:nvPr>
        </p:nvSpPr>
        <p:spPr>
          <a:xfrm>
            <a:off x="4572000" y="1152475"/>
            <a:ext cx="1085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3100">
                <a:solidFill>
                  <a:srgbClr val="00FF00"/>
                </a:solidFill>
              </a:rPr>
              <a:t>官修</a:t>
            </a:r>
            <a:endParaRPr sz="3100">
              <a:solidFill>
                <a:srgbClr val="00FF00"/>
              </a:solidFill>
            </a:endParaRPr>
          </a:p>
          <a:p>
            <a:pPr indent="0" lvl="0" marL="0" rtl="0" algn="l">
              <a:spcBef>
                <a:spcPts val="1200"/>
              </a:spcBef>
              <a:spcAft>
                <a:spcPts val="0"/>
              </a:spcAft>
              <a:buNone/>
            </a:pPr>
            <a:r>
              <a:rPr lang="en-GB" sz="3100">
                <a:solidFill>
                  <a:srgbClr val="00FF00"/>
                </a:solidFill>
              </a:rPr>
              <a:t>官刻</a:t>
            </a:r>
            <a:endParaRPr sz="3100">
              <a:solidFill>
                <a:srgbClr val="00FF00"/>
              </a:solidFill>
            </a:endParaRPr>
          </a:p>
          <a:p>
            <a:pPr indent="0" lvl="0" marL="0" rtl="0" algn="l">
              <a:spcBef>
                <a:spcPts val="1200"/>
              </a:spcBef>
              <a:spcAft>
                <a:spcPts val="0"/>
              </a:spcAft>
              <a:buNone/>
            </a:pPr>
            <a:r>
              <a:t/>
            </a:r>
            <a:endParaRPr sz="3100">
              <a:solidFill>
                <a:srgbClr val="00FF00"/>
              </a:solidFill>
            </a:endParaRPr>
          </a:p>
          <a:p>
            <a:pPr indent="0" lvl="0" marL="0" rtl="0" algn="l">
              <a:spcBef>
                <a:spcPts val="1200"/>
              </a:spcBef>
              <a:spcAft>
                <a:spcPts val="0"/>
              </a:spcAft>
              <a:buNone/>
            </a:pPr>
            <a:r>
              <a:rPr lang="en-GB" sz="3100">
                <a:solidFill>
                  <a:srgbClr val="00FF00"/>
                </a:solidFill>
              </a:rPr>
              <a:t>民修</a:t>
            </a:r>
            <a:endParaRPr sz="3100">
              <a:solidFill>
                <a:srgbClr val="00FF00"/>
              </a:solidFill>
            </a:endParaRPr>
          </a:p>
          <a:p>
            <a:pPr indent="0" lvl="0" marL="0" rtl="0" algn="l">
              <a:spcBef>
                <a:spcPts val="1200"/>
              </a:spcBef>
              <a:spcAft>
                <a:spcPts val="1200"/>
              </a:spcAft>
              <a:buNone/>
            </a:pPr>
            <a:r>
              <a:rPr lang="en-GB" sz="3100">
                <a:solidFill>
                  <a:srgbClr val="00FF00"/>
                </a:solidFill>
              </a:rPr>
              <a:t>私刻</a:t>
            </a:r>
            <a:endParaRPr sz="3100">
              <a:solidFill>
                <a:srgbClr val="00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type="title"/>
          </p:nvPr>
        </p:nvSpPr>
        <p:spPr>
          <a:xfrm>
            <a:off x="311700" y="137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佛光大藏經</a:t>
            </a:r>
            <a:endParaRPr/>
          </a:p>
        </p:txBody>
      </p:sp>
      <p:sp>
        <p:nvSpPr>
          <p:cNvPr id="266" name="Google Shape;266;p42"/>
          <p:cNvSpPr txBox="1"/>
          <p:nvPr>
            <p:ph idx="1" type="body"/>
          </p:nvPr>
        </p:nvSpPr>
        <p:spPr>
          <a:xfrm>
            <a:off x="113525" y="641850"/>
            <a:ext cx="5036100" cy="4237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sz="2000"/>
              <a:t>然各版所刊，未將三藏分段標點，致令今人望經興嘆，既感佛典深奧，非初學之所能解，且</a:t>
            </a:r>
            <a:r>
              <a:rPr lang="en-GB" sz="2000">
                <a:solidFill>
                  <a:schemeClr val="accent6"/>
                </a:solidFill>
              </a:rPr>
              <a:t>編排古板，雖信學有心，奈苦鑽而莫能入</a:t>
            </a:r>
            <a:r>
              <a:rPr lang="en-GB" sz="2000"/>
              <a:t>。佛光山諸有志者，有鑒於此，乃於1977年成立「佛光大藏經編修委員會」，以</a:t>
            </a:r>
            <a:r>
              <a:rPr lang="en-GB" sz="2000">
                <a:solidFill>
                  <a:srgbClr val="00FF00"/>
                </a:solidFill>
              </a:rPr>
              <a:t>星雲</a:t>
            </a:r>
            <a:r>
              <a:rPr lang="en-GB" sz="2000"/>
              <a:t>主其事，集學者數十人，經年累月，採各版藏經，冀望作文字之</a:t>
            </a:r>
            <a:r>
              <a:rPr lang="en-GB" sz="2000">
                <a:solidFill>
                  <a:schemeClr val="accent6"/>
                </a:solidFill>
              </a:rPr>
              <a:t>校勘</a:t>
            </a:r>
            <a:r>
              <a:rPr lang="en-GB" sz="2000"/>
              <a:t>，全經之</a:t>
            </a:r>
            <a:r>
              <a:rPr lang="en-GB" sz="2000">
                <a:solidFill>
                  <a:schemeClr val="accent6"/>
                </a:solidFill>
              </a:rPr>
              <a:t>考訂</a:t>
            </a:r>
            <a:r>
              <a:rPr lang="en-GB" sz="2000"/>
              <a:t>，以及經文之</a:t>
            </a:r>
            <a:r>
              <a:rPr lang="en-GB" sz="2000" u="sng">
                <a:solidFill>
                  <a:schemeClr val="accent6"/>
                </a:solidFill>
              </a:rPr>
              <a:t>分段、逐句之標點</a:t>
            </a:r>
            <a:r>
              <a:rPr lang="en-GB" sz="2000">
                <a:solidFill>
                  <a:schemeClr val="accent6"/>
                </a:solidFill>
              </a:rPr>
              <a:t>，甚而名相之釋義、經題之解說</a:t>
            </a:r>
            <a:r>
              <a:rPr lang="en-GB" sz="2000"/>
              <a:t>，並有經後之</a:t>
            </a:r>
            <a:r>
              <a:rPr lang="en-GB" sz="2000">
                <a:solidFill>
                  <a:schemeClr val="accent6"/>
                </a:solidFill>
              </a:rPr>
              <a:t>索引、諸家之專文</a:t>
            </a:r>
            <a:r>
              <a:rPr lang="en-GB" sz="2000"/>
              <a:t>，吾人本懷，乃期編纂一部</a:t>
            </a:r>
            <a:r>
              <a:rPr lang="en-GB" sz="2000">
                <a:solidFill>
                  <a:srgbClr val="FFFF00"/>
                </a:solidFill>
              </a:rPr>
              <a:t>現代人人能讀，讀而易解</a:t>
            </a:r>
            <a:r>
              <a:rPr lang="en-GB" sz="2000"/>
              <a:t>，解而能信，信而易行之佛教聖典…</a:t>
            </a:r>
            <a:endParaRPr sz="2000"/>
          </a:p>
        </p:txBody>
      </p:sp>
      <p:pic>
        <p:nvPicPr>
          <p:cNvPr id="267" name="Google Shape;267;p42"/>
          <p:cNvPicPr preferRelativeResize="0"/>
          <p:nvPr/>
        </p:nvPicPr>
        <p:blipFill>
          <a:blip r:embed="rId3">
            <a:alphaModFix/>
          </a:blip>
          <a:stretch>
            <a:fillRect/>
          </a:stretch>
        </p:blipFill>
        <p:spPr>
          <a:xfrm>
            <a:off x="5149625" y="710650"/>
            <a:ext cx="4195176" cy="43325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民國版  中華大藏經  （1956~ 缺經費、不了了之）</a:t>
            </a:r>
            <a:endParaRPr/>
          </a:p>
        </p:txBody>
      </p:sp>
      <p:sp>
        <p:nvSpPr>
          <p:cNvPr id="273" name="Google Shape;273;p43"/>
          <p:cNvSpPr txBox="1"/>
          <p:nvPr>
            <p:ph idx="1" type="body"/>
          </p:nvPr>
        </p:nvSpPr>
        <p:spPr>
          <a:xfrm>
            <a:off x="311700" y="1152475"/>
            <a:ext cx="3717000" cy="3681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GB"/>
              <a:t>屈映光、章嘉、趙恆惖、李子寬等諸位響應。</a:t>
            </a:r>
            <a:r>
              <a:rPr lang="en-GB">
                <a:solidFill>
                  <a:srgbClr val="FF9900"/>
                </a:solidFill>
              </a:rPr>
              <a:t>印順</a:t>
            </a:r>
            <a:r>
              <a:rPr lang="en-GB"/>
              <a:t>、智光、南亭、太滄、白聖、道安、樂觀、東初……王雲五、李炳南、</a:t>
            </a:r>
            <a:r>
              <a:rPr lang="en-GB">
                <a:solidFill>
                  <a:schemeClr val="accent6"/>
                </a:solidFill>
              </a:rPr>
              <a:t>蔡運辰</a:t>
            </a:r>
            <a:r>
              <a:rPr lang="en-GB"/>
              <a:t>……修訂中華大藏經會章程：第二條　本會以闡揚佛乘理論，</a:t>
            </a:r>
            <a:r>
              <a:rPr lang="en-GB">
                <a:solidFill>
                  <a:schemeClr val="accent5"/>
                </a:solidFill>
              </a:rPr>
              <a:t>矯正唯物</a:t>
            </a:r>
            <a:r>
              <a:rPr lang="en-GB"/>
              <a:t>風尚……今世何世，</a:t>
            </a:r>
            <a:r>
              <a:rPr lang="en-GB">
                <a:solidFill>
                  <a:srgbClr val="FF0000"/>
                </a:solidFill>
              </a:rPr>
              <a:t>赤氛燭天</a:t>
            </a:r>
            <a:r>
              <a:rPr lang="en-GB"/>
              <a:t>，邪說肆其毒，暴力助其瀾，不惜盡舉人間而地獄之。苟非宣流藏經之大慈大悲大願大勇，會</a:t>
            </a:r>
            <a:r>
              <a:rPr lang="en-GB">
                <a:solidFill>
                  <a:schemeClr val="accent5"/>
                </a:solidFill>
              </a:rPr>
              <a:t>仁王</a:t>
            </a:r>
            <a:r>
              <a:rPr lang="en-GB"/>
              <a:t>之興起，措心理於安康，而欲挽此非常之刼，豈易言哉。</a:t>
            </a:r>
            <a:endParaRPr/>
          </a:p>
        </p:txBody>
      </p:sp>
      <p:sp>
        <p:nvSpPr>
          <p:cNvPr id="274" name="Google Shape;274;p43"/>
          <p:cNvSpPr txBox="1"/>
          <p:nvPr>
            <p:ph idx="1" type="body"/>
          </p:nvPr>
        </p:nvSpPr>
        <p:spPr>
          <a:xfrm>
            <a:off x="4090150" y="1152475"/>
            <a:ext cx="5053800" cy="36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018"/>
              <a:buNone/>
            </a:pPr>
            <a:r>
              <a:rPr lang="en-GB" sz="1765"/>
              <a:t>分四輯刊行：(1)第一輯收錄〔蹟砂藏〕及〔宋藏〕遺珍；(2)第二輯收錄〔嘉興藏〕正續藏之不見於第一輯者(3)第三輯收錄〔卍正續藏〕之不見於前二輯者(4)第四輯，彙合各藏之不見於前三輯者，即各藏之補遺部分。</a:t>
            </a:r>
            <a:endParaRPr sz="1765"/>
          </a:p>
          <a:p>
            <a:pPr indent="0" lvl="0" marL="0" rtl="0" algn="l">
              <a:spcBef>
                <a:spcPts val="1200"/>
              </a:spcBef>
              <a:spcAft>
                <a:spcPts val="1200"/>
              </a:spcAft>
              <a:buNone/>
            </a:pPr>
            <a:r>
              <a:rPr lang="en-GB" sz="1765">
                <a:solidFill>
                  <a:srgbClr val="FF9900"/>
                </a:solidFill>
              </a:rPr>
              <a:t>印順</a:t>
            </a:r>
            <a:r>
              <a:rPr lang="en-GB" sz="1765"/>
              <a:t>法師 〈編修藏經的先決問題〉</a:t>
            </a:r>
            <a:br>
              <a:rPr lang="en-GB" sz="1765"/>
            </a:br>
            <a:r>
              <a:rPr lang="en-GB" sz="1765"/>
              <a:t>1 求精要、2 求完備、3 求通順易曉（白話）、4 求傳布世界（翻譯）。</a:t>
            </a:r>
            <a:endParaRPr sz="1765"/>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評李富華、何梅，《漢文佛教大藏經研究》周伯戡</a:t>
            </a:r>
            <a:endParaRPr/>
          </a:p>
        </p:txBody>
      </p:sp>
      <p:sp>
        <p:nvSpPr>
          <p:cNvPr id="280" name="Google Shape;28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系統表中「══」係指覆刻，「──」係指改良。續雕從略。若 混合數版，以初版為主。</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6" name="Google Shape;28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7" name="Google Shape;287;p45"/>
          <p:cNvPicPr preferRelativeResize="0"/>
          <p:nvPr/>
        </p:nvPicPr>
        <p:blipFill>
          <a:blip r:embed="rId3">
            <a:alphaModFix/>
          </a:blip>
          <a:stretch>
            <a:fillRect/>
          </a:stretch>
        </p:blipFill>
        <p:spPr>
          <a:xfrm>
            <a:off x="0" y="327314"/>
            <a:ext cx="9144000" cy="44888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3" name="Google Shape;293;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4" name="Google Shape;294;p46"/>
          <p:cNvPicPr preferRelativeResize="0"/>
          <p:nvPr/>
        </p:nvPicPr>
        <p:blipFill>
          <a:blip r:embed="rId3">
            <a:alphaModFix/>
          </a:blip>
          <a:stretch>
            <a:fillRect/>
          </a:stretch>
        </p:blipFill>
        <p:spPr>
          <a:xfrm>
            <a:off x="1333500" y="1095375"/>
            <a:ext cx="6477000" cy="2952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0" name="Google Shape;300;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1" name="Google Shape;301;p47"/>
          <p:cNvPicPr preferRelativeResize="0"/>
          <p:nvPr/>
        </p:nvPicPr>
        <p:blipFill>
          <a:blip r:embed="rId3">
            <a:alphaModFix/>
          </a:blip>
          <a:stretch>
            <a:fillRect/>
          </a:stretch>
        </p:blipFill>
        <p:spPr>
          <a:xfrm>
            <a:off x="1600353" y="0"/>
            <a:ext cx="5943294"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8"/>
          <p:cNvPicPr preferRelativeResize="0"/>
          <p:nvPr/>
        </p:nvPicPr>
        <p:blipFill>
          <a:blip r:embed="rId3">
            <a:alphaModFix/>
          </a:blip>
          <a:stretch>
            <a:fillRect/>
          </a:stretch>
        </p:blipFill>
        <p:spPr>
          <a:xfrm>
            <a:off x="421811" y="0"/>
            <a:ext cx="8722180" cy="5143501"/>
          </a:xfrm>
          <a:prstGeom prst="rect">
            <a:avLst/>
          </a:prstGeom>
          <a:noFill/>
          <a:ln>
            <a:noFill/>
          </a:ln>
        </p:spPr>
      </p:pic>
      <p:sp>
        <p:nvSpPr>
          <p:cNvPr id="307" name="Google Shape;307;p48"/>
          <p:cNvSpPr txBox="1"/>
          <p:nvPr>
            <p:ph idx="1" type="body"/>
          </p:nvPr>
        </p:nvSpPr>
        <p:spPr>
          <a:xfrm>
            <a:off x="2851825" y="0"/>
            <a:ext cx="8510400" cy="4617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GB" sz="1411">
                <a:solidFill>
                  <a:schemeClr val="dk1"/>
                </a:solidFill>
              </a:rPr>
              <a:t>https://gist.github.com/yapcheahshen/b49652b785755f40505ba1f80b7a1e6d</a:t>
            </a:r>
            <a:r>
              <a:rPr lang="en-GB" sz="1911">
                <a:solidFill>
                  <a:schemeClr val="dk1"/>
                </a:solidFill>
              </a:rPr>
              <a:t> </a:t>
            </a:r>
            <a:endParaRPr/>
          </a:p>
        </p:txBody>
      </p:sp>
      <p:sp>
        <p:nvSpPr>
          <p:cNvPr id="308" name="Google Shape;308;p48"/>
          <p:cNvSpPr txBox="1"/>
          <p:nvPr>
            <p:ph type="title"/>
          </p:nvPr>
        </p:nvSpPr>
        <p:spPr>
          <a:xfrm>
            <a:off x="5173375" y="3968525"/>
            <a:ext cx="3830400" cy="665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4022"/>
              <a:t>漢文大藏經源流1</a:t>
            </a:r>
            <a:endParaRPr sz="4022"/>
          </a:p>
          <a:p>
            <a:pPr indent="0" lvl="0" marL="0" rtl="0" algn="l">
              <a:spcBef>
                <a:spcPts val="0"/>
              </a:spcBef>
              <a:spcAft>
                <a:spcPts val="0"/>
              </a:spcAft>
              <a:buNone/>
            </a:pPr>
            <a:r>
              <a:t/>
            </a:r>
            <a:endParaRPr sz="1911"/>
          </a:p>
        </p:txBody>
      </p:sp>
      <p:sp>
        <p:nvSpPr>
          <p:cNvPr id="309" name="Google Shape;309;p48"/>
          <p:cNvSpPr txBox="1"/>
          <p:nvPr/>
        </p:nvSpPr>
        <p:spPr>
          <a:xfrm>
            <a:off x="11947000" y="4303075"/>
            <a:ext cx="915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idx="1" type="body"/>
          </p:nvPr>
        </p:nvSpPr>
        <p:spPr>
          <a:xfrm>
            <a:off x="2851825" y="0"/>
            <a:ext cx="8510400" cy="4617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GB" sz="1411">
                <a:solidFill>
                  <a:schemeClr val="dk1"/>
                </a:solidFill>
              </a:rPr>
              <a:t>https://gist.github.com/yapcheahshen/b49652b785755f40505ba1f80b7a1e6d</a:t>
            </a:r>
            <a:r>
              <a:rPr lang="en-GB" sz="1911">
                <a:solidFill>
                  <a:schemeClr val="dk1"/>
                </a:solidFill>
              </a:rPr>
              <a:t> </a:t>
            </a:r>
            <a:endParaRPr/>
          </a:p>
        </p:txBody>
      </p:sp>
      <p:sp>
        <p:nvSpPr>
          <p:cNvPr id="76" name="Google Shape;76;p16"/>
          <p:cNvSpPr txBox="1"/>
          <p:nvPr>
            <p:ph type="title"/>
          </p:nvPr>
        </p:nvSpPr>
        <p:spPr>
          <a:xfrm>
            <a:off x="5043175" y="3968525"/>
            <a:ext cx="4265100" cy="665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4022"/>
              <a:t>漢文大藏經源流</a:t>
            </a:r>
            <a:endParaRPr sz="1911"/>
          </a:p>
        </p:txBody>
      </p:sp>
      <p:sp>
        <p:nvSpPr>
          <p:cNvPr id="77" name="Google Shape;77;p16"/>
          <p:cNvSpPr txBox="1"/>
          <p:nvPr/>
        </p:nvSpPr>
        <p:spPr>
          <a:xfrm>
            <a:off x="11947000" y="4303075"/>
            <a:ext cx="915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78" name="Google Shape;78;p16"/>
          <p:cNvPicPr preferRelativeResize="0"/>
          <p:nvPr/>
        </p:nvPicPr>
        <p:blipFill>
          <a:blip r:embed="rId3">
            <a:alphaModFix/>
          </a:blip>
          <a:stretch>
            <a:fillRect/>
          </a:stretch>
        </p:blipFill>
        <p:spPr>
          <a:xfrm>
            <a:off x="0" y="972550"/>
            <a:ext cx="9157798" cy="28330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4" name="Google Shape;84;p17"/>
          <p:cNvSpPr txBox="1"/>
          <p:nvPr>
            <p:ph idx="1" type="body"/>
          </p:nvPr>
        </p:nvSpPr>
        <p:spPr>
          <a:xfrm>
            <a:off x="2898225" y="2040900"/>
            <a:ext cx="3023100" cy="175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4100"/>
              <a:t>古代大藏經</a:t>
            </a:r>
            <a:endParaRPr sz="4100"/>
          </a:p>
          <a:p>
            <a:pPr indent="0" lvl="0" marL="0" rtl="0" algn="l">
              <a:spcBef>
                <a:spcPts val="1200"/>
              </a:spcBef>
              <a:spcAft>
                <a:spcPts val="1200"/>
              </a:spcAft>
              <a:buNone/>
            </a:pPr>
            <a:r>
              <a:rPr lang="en-GB" sz="4100"/>
              <a:t>卷軸、經摺</a:t>
            </a:r>
            <a:endParaRPr sz="4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6780251" y="0"/>
            <a:ext cx="2363751" cy="2934150"/>
          </a:xfrm>
          <a:prstGeom prst="rect">
            <a:avLst/>
          </a:prstGeom>
          <a:noFill/>
          <a:ln>
            <a:noFill/>
          </a:ln>
        </p:spPr>
      </p:pic>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開寶藏</a:t>
            </a:r>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900"/>
              <a:t>一級文物，剩12卷。</a:t>
            </a:r>
            <a:endParaRPr sz="1900"/>
          </a:p>
          <a:p>
            <a:pPr indent="0" lvl="0" marL="0" rtl="0" algn="l">
              <a:spcBef>
                <a:spcPts val="1200"/>
              </a:spcBef>
              <a:spcAft>
                <a:spcPts val="0"/>
              </a:spcAft>
              <a:buNone/>
            </a:pPr>
            <a:r>
              <a:rPr lang="en-GB" sz="1900"/>
              <a:t>北宋太祖、太宗朝 (971-983)</a:t>
            </a:r>
            <a:endParaRPr sz="1900"/>
          </a:p>
          <a:p>
            <a:pPr indent="0" lvl="0" marL="0" rtl="0" algn="l">
              <a:spcBef>
                <a:spcPts val="1200"/>
              </a:spcBef>
              <a:spcAft>
                <a:spcPts val="0"/>
              </a:spcAft>
              <a:buNone/>
            </a:pPr>
            <a:r>
              <a:rPr lang="en-GB" sz="1900"/>
              <a:t>每行14字/15字。</a:t>
            </a:r>
            <a:endParaRPr sz="1900"/>
          </a:p>
          <a:p>
            <a:pPr indent="0" lvl="0" marL="0" rtl="0" algn="l">
              <a:spcBef>
                <a:spcPts val="1200"/>
              </a:spcBef>
              <a:spcAft>
                <a:spcPts val="0"/>
              </a:spcAft>
              <a:buNone/>
            </a:pPr>
            <a:r>
              <a:rPr lang="en-GB" sz="1900"/>
              <a:t>黃麻紙印刷，通長1205.9釐米，</a:t>
            </a:r>
            <a:endParaRPr sz="1900"/>
          </a:p>
          <a:p>
            <a:pPr indent="0" lvl="0" marL="0" rtl="0" algn="l">
              <a:spcBef>
                <a:spcPts val="1200"/>
              </a:spcBef>
              <a:spcAft>
                <a:spcPts val="0"/>
              </a:spcAft>
              <a:buNone/>
            </a:pPr>
            <a:r>
              <a:rPr lang="en-GB" sz="1900"/>
              <a:t>每紙23行，行14字/15字（偈頌），</a:t>
            </a:r>
            <a:endParaRPr sz="1900"/>
          </a:p>
          <a:p>
            <a:pPr indent="0" lvl="0" marL="0" rtl="0" algn="l">
              <a:spcBef>
                <a:spcPts val="1200"/>
              </a:spcBef>
              <a:spcAft>
                <a:spcPts val="0"/>
              </a:spcAft>
              <a:buNone/>
            </a:pPr>
            <a:r>
              <a:rPr lang="en-GB" sz="1900"/>
              <a:t>紙幅長48至48.5釐米。</a:t>
            </a:r>
            <a:endParaRPr sz="1900"/>
          </a:p>
          <a:p>
            <a:pPr indent="0" lvl="0" marL="0" rtl="0" algn="l">
              <a:spcBef>
                <a:spcPts val="1200"/>
              </a:spcBef>
              <a:spcAft>
                <a:spcPts val="1200"/>
              </a:spcAft>
              <a:buNone/>
            </a:pPr>
            <a:r>
              <a:t/>
            </a:r>
            <a:endParaRPr/>
          </a:p>
        </p:txBody>
      </p:sp>
      <p:pic>
        <p:nvPicPr>
          <p:cNvPr id="92" name="Google Shape;92;p18"/>
          <p:cNvPicPr preferRelativeResize="0"/>
          <p:nvPr/>
        </p:nvPicPr>
        <p:blipFill>
          <a:blip r:embed="rId4">
            <a:alphaModFix/>
          </a:blip>
          <a:stretch>
            <a:fillRect/>
          </a:stretch>
        </p:blipFill>
        <p:spPr>
          <a:xfrm>
            <a:off x="3888652" y="1876413"/>
            <a:ext cx="4762500" cy="3267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204325" y="122450"/>
            <a:ext cx="8520600" cy="1056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現存最古老的經板 高麗藏</a:t>
            </a:r>
            <a:endParaRPr/>
          </a:p>
        </p:txBody>
      </p:sp>
      <p:sp>
        <p:nvSpPr>
          <p:cNvPr id="98" name="Google Shape;98;p19"/>
          <p:cNvSpPr txBox="1"/>
          <p:nvPr>
            <p:ph idx="1" type="body"/>
          </p:nvPr>
        </p:nvSpPr>
        <p:spPr>
          <a:xfrm>
            <a:off x="204325" y="910525"/>
            <a:ext cx="4367700" cy="405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初雕版片毀於蒙古入侵（1232)</a:t>
            </a:r>
            <a:endParaRPr sz="2000"/>
          </a:p>
          <a:p>
            <a:pPr indent="0" lvl="0" marL="0" rtl="0" algn="l">
              <a:spcBef>
                <a:spcPts val="1200"/>
              </a:spcBef>
              <a:spcAft>
                <a:spcPts val="0"/>
              </a:spcAft>
              <a:buNone/>
            </a:pPr>
            <a:r>
              <a:rPr lang="en-GB" sz="2000"/>
              <a:t>1251 </a:t>
            </a:r>
            <a:r>
              <a:rPr lang="en-GB" sz="2000"/>
              <a:t>再雕，版片現存於陝州海印寺</a:t>
            </a:r>
            <a:endParaRPr sz="2000"/>
          </a:p>
          <a:p>
            <a:pPr indent="0" lvl="0" marL="0" rtl="0" algn="l">
              <a:spcBef>
                <a:spcPts val="1200"/>
              </a:spcBef>
              <a:spcAft>
                <a:spcPts val="0"/>
              </a:spcAft>
              <a:buNone/>
            </a:pPr>
            <a:r>
              <a:rPr lang="en-GB" sz="2000"/>
              <a:t>1951仁川登陸，為對抗朝鮮游擊隊，聯合國部隊的奉命前往轟炸海印寺。轟炸機指揮官金英煥（김영환）擔心海印寺的高麗大藏經而抗命。</a:t>
            </a:r>
            <a:endParaRPr sz="2000"/>
          </a:p>
          <a:p>
            <a:pPr indent="0" lvl="0" marL="0" rtl="0" algn="l">
              <a:spcBef>
                <a:spcPts val="1200"/>
              </a:spcBef>
              <a:spcAft>
                <a:spcPts val="1200"/>
              </a:spcAft>
              <a:buNone/>
            </a:pPr>
            <a:r>
              <a:rPr lang="en-GB" sz="2000"/>
              <a:t>八萬大藏經守護功績碑（김영환 장군 팔만대장경 수호 공적비）</a:t>
            </a:r>
            <a:endParaRPr sz="2000"/>
          </a:p>
        </p:txBody>
      </p:sp>
      <p:pic>
        <p:nvPicPr>
          <p:cNvPr id="99" name="Google Shape;99;p19"/>
          <p:cNvPicPr preferRelativeResize="0"/>
          <p:nvPr/>
        </p:nvPicPr>
        <p:blipFill>
          <a:blip r:embed="rId3">
            <a:alphaModFix/>
          </a:blip>
          <a:stretch>
            <a:fillRect/>
          </a:stretch>
        </p:blipFill>
        <p:spPr>
          <a:xfrm>
            <a:off x="4572000" y="0"/>
            <a:ext cx="51435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0"/>
          <p:cNvPicPr preferRelativeResize="0"/>
          <p:nvPr/>
        </p:nvPicPr>
        <p:blipFill>
          <a:blip r:embed="rId3">
            <a:alphaModFix/>
          </a:blip>
          <a:stretch>
            <a:fillRect/>
          </a:stretch>
        </p:blipFill>
        <p:spPr>
          <a:xfrm>
            <a:off x="3517454" y="0"/>
            <a:ext cx="2944492" cy="5143501"/>
          </a:xfrm>
          <a:prstGeom prst="rect">
            <a:avLst/>
          </a:prstGeom>
          <a:noFill/>
          <a:ln>
            <a:noFill/>
          </a:ln>
        </p:spPr>
      </p:pic>
      <p:sp>
        <p:nvSpPr>
          <p:cNvPr id="105" name="Google Shape;105;p20"/>
          <p:cNvSpPr txBox="1"/>
          <p:nvPr>
            <p:ph type="title"/>
          </p:nvPr>
        </p:nvSpPr>
        <p:spPr>
          <a:xfrm>
            <a:off x="6772" y="122425"/>
            <a:ext cx="3811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崇寧藏(神宗元豐3年→徽宗崇寧3年。1080-1105)</a:t>
            </a:r>
            <a:endParaRPr/>
          </a:p>
        </p:txBody>
      </p:sp>
      <p:sp>
        <p:nvSpPr>
          <p:cNvPr id="106" name="Google Shape;106;p20"/>
          <p:cNvSpPr txBox="1"/>
          <p:nvPr>
            <p:ph idx="1" type="body"/>
          </p:nvPr>
        </p:nvSpPr>
        <p:spPr>
          <a:xfrm>
            <a:off x="150575" y="1025700"/>
            <a:ext cx="3366900" cy="395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福州閩縣白馬山的東禪寺等覺禪院發起募捐刊刻的國內第一部私刻大藏經，全藏580函，1440部，6108卷，編次由天字起至虢字止。</a:t>
            </a:r>
            <a:endParaRPr sz="2000"/>
          </a:p>
          <a:p>
            <a:pPr indent="0" lvl="0" marL="0" rtl="0" algn="l">
              <a:spcBef>
                <a:spcPts val="1200"/>
              </a:spcBef>
              <a:spcAft>
                <a:spcPts val="0"/>
              </a:spcAft>
              <a:buNone/>
            </a:pPr>
            <a:r>
              <a:rPr lang="en-GB" sz="2000"/>
              <a:t>每版30行，折為5個半頁，每半頁6行，每行17字。</a:t>
            </a:r>
            <a:endParaRPr sz="2000"/>
          </a:p>
          <a:p>
            <a:pPr indent="0" lvl="0" marL="0" rtl="0" algn="l">
              <a:spcBef>
                <a:spcPts val="1200"/>
              </a:spcBef>
              <a:spcAft>
                <a:spcPts val="1200"/>
              </a:spcAft>
              <a:buNone/>
            </a:pPr>
            <a:r>
              <a:rPr lang="en-GB" sz="2000"/>
              <a:t>首次在大藏經上採用經折裝的形式，此後的《毗盧藏》《圓覺藏》按此版式。</a:t>
            </a:r>
            <a:endParaRPr sz="2000"/>
          </a:p>
        </p:txBody>
      </p:sp>
      <p:pic>
        <p:nvPicPr>
          <p:cNvPr id="107" name="Google Shape;107;p20"/>
          <p:cNvPicPr preferRelativeResize="0"/>
          <p:nvPr/>
        </p:nvPicPr>
        <p:blipFill>
          <a:blip r:embed="rId4">
            <a:alphaModFix/>
          </a:blip>
          <a:stretch>
            <a:fillRect/>
          </a:stretch>
        </p:blipFill>
        <p:spPr>
          <a:xfrm>
            <a:off x="5332902" y="0"/>
            <a:ext cx="3811097"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毗盧藏 （Verocana)</a:t>
            </a:r>
            <a:endParaRPr/>
          </a:p>
        </p:txBody>
      </p:sp>
      <p:sp>
        <p:nvSpPr>
          <p:cNvPr id="113" name="Google Shape;113;p21"/>
          <p:cNvSpPr txBox="1"/>
          <p:nvPr>
            <p:ph idx="1" type="body"/>
          </p:nvPr>
        </p:nvSpPr>
        <p:spPr>
          <a:xfrm>
            <a:off x="175500" y="1152475"/>
            <a:ext cx="3945300" cy="3652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GB" sz="2000"/>
              <a:t>北宋徽宗至南宋孝宗年間(1112-1176)</a:t>
            </a:r>
            <a:endParaRPr sz="2000"/>
          </a:p>
          <a:p>
            <a:pPr indent="0" lvl="0" marL="0" rtl="0" algn="l">
              <a:lnSpc>
                <a:spcPct val="105000"/>
              </a:lnSpc>
              <a:spcBef>
                <a:spcPts val="1200"/>
              </a:spcBef>
              <a:spcAft>
                <a:spcPts val="0"/>
              </a:spcAft>
              <a:buNone/>
            </a:pPr>
            <a:r>
              <a:rPr lang="en-GB" sz="2000"/>
              <a:t>福州開元寺。</a:t>
            </a:r>
            <a:endParaRPr sz="2000"/>
          </a:p>
          <a:p>
            <a:pPr indent="0" lvl="0" marL="0" rtl="0" algn="l">
              <a:lnSpc>
                <a:spcPct val="105000"/>
              </a:lnSpc>
              <a:spcBef>
                <a:spcPts val="1200"/>
              </a:spcBef>
              <a:spcAft>
                <a:spcPts val="0"/>
              </a:spcAft>
              <a:buNone/>
            </a:pPr>
            <a:r>
              <a:rPr lang="en-GB" sz="2000"/>
              <a:t>595函，1,451部，6,132卷</a:t>
            </a:r>
            <a:endParaRPr sz="2000"/>
          </a:p>
          <a:p>
            <a:pPr indent="0" lvl="0" marL="0" rtl="0" algn="l">
              <a:lnSpc>
                <a:spcPct val="105000"/>
              </a:lnSpc>
              <a:spcBef>
                <a:spcPts val="1200"/>
              </a:spcBef>
              <a:spcAft>
                <a:spcPts val="0"/>
              </a:spcAft>
              <a:buNone/>
            </a:pPr>
            <a:r>
              <a:rPr lang="en-GB" sz="2000"/>
              <a:t>「天」字起，至「頗」字號止。</a:t>
            </a:r>
            <a:endParaRPr sz="2000"/>
          </a:p>
          <a:p>
            <a:pPr indent="0" lvl="0" marL="0" rtl="0" algn="l">
              <a:lnSpc>
                <a:spcPct val="105000"/>
              </a:lnSpc>
              <a:spcBef>
                <a:spcPts val="1200"/>
              </a:spcBef>
              <a:spcAft>
                <a:spcPts val="1200"/>
              </a:spcAft>
              <a:buNone/>
            </a:pPr>
            <a:r>
              <a:rPr lang="en-GB" sz="2000"/>
              <a:t>福州名士蔡俊臣等人發起的私刻本，與崇寧藏先後刻於福州，兩者版式接近（每行17字），不過毗盧藏的版面比較小。</a:t>
            </a:r>
            <a:endParaRPr sz="2000"/>
          </a:p>
        </p:txBody>
      </p:sp>
      <p:pic>
        <p:nvPicPr>
          <p:cNvPr id="114" name="Google Shape;114;p21"/>
          <p:cNvPicPr preferRelativeResize="0"/>
          <p:nvPr/>
        </p:nvPicPr>
        <p:blipFill>
          <a:blip r:embed="rId3">
            <a:alphaModFix/>
          </a:blip>
          <a:stretch>
            <a:fillRect/>
          </a:stretch>
        </p:blipFill>
        <p:spPr>
          <a:xfrm>
            <a:off x="4183460" y="0"/>
            <a:ext cx="496053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