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72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TW" altLang="en-US"/>
              <a:t>如何解碼佛</a:t>
            </a:r>
            <a:r>
              <a:rPr lang="zh-TW" altLang="en-US"/>
              <a:t>經</a:t>
            </a:r>
            <a:endParaRPr lang="zh-TW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TW" u="heavy"/>
              <a:t>2024.12.12</a:t>
            </a:r>
            <a:endParaRPr lang="en-US" altLang="zh-TW" u="heavy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zh-CN"/>
              <a:t>佛經難讀懂原</a:t>
            </a:r>
            <a:r>
              <a:rPr lang="zh-TW" altLang="zh-CN"/>
              <a:t>因</a:t>
            </a:r>
            <a:endParaRPr lang="zh-TW" alt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742950" indent="-742950">
              <a:buAutoNum type="arabicPeriod"/>
            </a:pPr>
            <a:r>
              <a:rPr lang="zh-TW" altLang="zh-CN" sz="4000"/>
              <a:t>譯語不規範。</a:t>
            </a:r>
            <a:endParaRPr lang="zh-TW" altLang="zh-CN" sz="4000"/>
          </a:p>
          <a:p>
            <a:pPr marL="742950" indent="-742950">
              <a:buAutoNum type="arabicPeriod"/>
            </a:pPr>
            <a:r>
              <a:rPr lang="zh-TW" altLang="zh-CN" sz="4000">
                <a:sym typeface="+mn-ea"/>
              </a:rPr>
              <a:t>脫離時空背景</a:t>
            </a:r>
            <a:r>
              <a:rPr lang="zh-TW" altLang="zh-CN" sz="4000"/>
              <a:t>。</a:t>
            </a:r>
            <a:endParaRPr lang="zh-TW" altLang="zh-CN" sz="4000"/>
          </a:p>
          <a:p>
            <a:pPr marL="742950" indent="-742950">
              <a:buAutoNum type="arabicPeriod"/>
            </a:pPr>
            <a:r>
              <a:rPr lang="zh-TW" altLang="zh-CN" sz="4000"/>
              <a:t>不同思想博羿（大小</a:t>
            </a:r>
            <a:r>
              <a:rPr lang="en-US" altLang="zh-TW" sz="4000"/>
              <a:t>,</a:t>
            </a:r>
            <a:r>
              <a:rPr lang="zh-TW" altLang="zh-CN" sz="4000"/>
              <a:t>空有</a:t>
            </a:r>
            <a:r>
              <a:rPr lang="en-US" altLang="zh-TW" sz="4000"/>
              <a:t>,</a:t>
            </a:r>
            <a:r>
              <a:rPr lang="zh-TW" altLang="zh-CN" sz="4000"/>
              <a:t>頓漸</a:t>
            </a:r>
            <a:r>
              <a:rPr lang="en-US" altLang="zh-TW" sz="4000"/>
              <a:t>,</a:t>
            </a:r>
            <a:r>
              <a:rPr lang="zh-TW" altLang="zh-CN" sz="4000"/>
              <a:t>理入行入）</a:t>
            </a:r>
            <a:endParaRPr lang="zh-TW" altLang="zh-CN" sz="4000"/>
          </a:p>
          <a:p>
            <a:pPr marL="742950" indent="-742950">
              <a:buAutoNum type="arabicPeriod"/>
            </a:pPr>
            <a:r>
              <a:rPr lang="zh-TW" altLang="zh-CN" sz="4000"/>
              <a:t>概念錯綜複雜</a:t>
            </a:r>
            <a:r>
              <a:rPr lang="zh-TW" altLang="zh-CN" sz="4400"/>
              <a:t>。</a:t>
            </a:r>
            <a:r>
              <a:rPr lang="zh-TW" altLang="zh-CN" sz="4000"/>
              <a:t>千百年疊床架屋。</a:t>
            </a:r>
            <a:endParaRPr lang="zh-TW" altLang="zh-CN" sz="2800"/>
          </a:p>
          <a:p>
            <a:pPr marL="342900" indent="-342900">
              <a:buAutoNum type="arabicPeriod"/>
            </a:pPr>
            <a:endParaRPr lang="zh-TW" altLang="zh-CN"/>
          </a:p>
          <a:p>
            <a:pPr marL="342900" indent="-342900">
              <a:buAutoNum type="arabicPeriod"/>
            </a:pPr>
            <a:endParaRPr lang="zh-TW" altLang="zh-CN"/>
          </a:p>
          <a:p>
            <a:pPr marL="342900" indent="-342900">
              <a:buAutoNum type="arabicPeriod"/>
            </a:pPr>
            <a:endParaRPr lang="zh-TW" altLang="zh-CN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解碼步</a:t>
            </a:r>
            <a:r>
              <a:rPr lang="zh-TW" altLang="en-US"/>
              <a:t>驟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TW" altLang="zh-CN" sz="3600"/>
              <a:t>時間、地理、社會背景的認識</a:t>
            </a:r>
            <a:r>
              <a:rPr lang="zh-TW" altLang="zh-CN" sz="3600"/>
              <a:t>。</a:t>
            </a:r>
            <a:endParaRPr lang="zh-TW" altLang="zh-CN" sz="3600"/>
          </a:p>
          <a:p>
            <a:r>
              <a:rPr lang="zh-TW" altLang="zh-CN" sz="3600">
                <a:sym typeface="+mn-ea"/>
              </a:rPr>
              <a:t>精中集力在各門脈傳承的共同點，交集。</a:t>
            </a:r>
            <a:endParaRPr lang="zh-TW" altLang="zh-CN" sz="3600">
              <a:sym typeface="+mn-ea"/>
            </a:endParaRPr>
          </a:p>
          <a:p>
            <a:pPr lvl="1"/>
            <a:r>
              <a:rPr lang="zh-TW" altLang="zh-CN" sz="3200">
                <a:sym typeface="+mn-ea"/>
              </a:rPr>
              <a:t>佛說、如是我聞</a:t>
            </a:r>
            <a:r>
              <a:rPr lang="en-US" altLang="zh-TW" sz="3200">
                <a:sym typeface="+mn-ea"/>
              </a:rPr>
              <a:t>…</a:t>
            </a:r>
            <a:r>
              <a:rPr lang="zh-TW" altLang="en-US" sz="3200">
                <a:sym typeface="+mn-ea"/>
              </a:rPr>
              <a:t>根據在那裡？什麼時期的經文？</a:t>
            </a:r>
            <a:endParaRPr lang="zh-TW" altLang="zh-CN" sz="3200"/>
          </a:p>
          <a:p>
            <a:r>
              <a:rPr lang="zh-TW" altLang="zh-CN" sz="3600"/>
              <a:t>基礎術語的清晰定義。約</a:t>
            </a:r>
            <a:r>
              <a:rPr lang="en-US" altLang="zh-TW" sz="3600"/>
              <a:t>200</a:t>
            </a:r>
            <a:r>
              <a:rPr lang="zh-TW" altLang="en-US" sz="3600"/>
              <a:t>個。</a:t>
            </a:r>
            <a:endParaRPr lang="zh-TW" altLang="en-US" sz="3600"/>
          </a:p>
          <a:p>
            <a:endParaRPr lang="zh-TW" altLang="zh-CN" sz="3600"/>
          </a:p>
          <a:p>
            <a:pPr lvl="1"/>
            <a:endParaRPr lang="zh-TW" altLang="zh-CN" sz="32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TW" altLang="en-US"/>
              <a:t>譯</a:t>
            </a:r>
            <a:r>
              <a:rPr lang="zh-TW" altLang="en-US"/>
              <a:t>詞</a:t>
            </a:r>
            <a:endParaRPr lang="zh-TW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 altLang="zh-CN" sz="3600"/>
          </a:p>
          <a:p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194810" y="2235200"/>
            <a:ext cx="1250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相</a:t>
            </a:r>
            <a:endParaRPr lang="zh-TW" altLang="en-US" sz="3600"/>
          </a:p>
        </p:txBody>
      </p:sp>
      <p:sp>
        <p:nvSpPr>
          <p:cNvPr id="5" name="文本框 4"/>
          <p:cNvSpPr txBox="1"/>
          <p:nvPr/>
        </p:nvSpPr>
        <p:spPr>
          <a:xfrm>
            <a:off x="4194810" y="3644265"/>
            <a:ext cx="825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想</a:t>
            </a:r>
            <a:endParaRPr lang="zh-TW" altLang="en-US" sz="3600"/>
          </a:p>
        </p:txBody>
      </p:sp>
      <p:sp>
        <p:nvSpPr>
          <p:cNvPr id="6" name="文本框 5"/>
          <p:cNvSpPr txBox="1"/>
          <p:nvPr/>
        </p:nvSpPr>
        <p:spPr>
          <a:xfrm>
            <a:off x="5611495" y="2846705"/>
            <a:ext cx="825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慾</a:t>
            </a:r>
            <a:endParaRPr lang="zh-TW" altLang="en-US" sz="3600"/>
          </a:p>
        </p:txBody>
      </p:sp>
      <p:sp>
        <p:nvSpPr>
          <p:cNvPr id="7" name="文本框 6"/>
          <p:cNvSpPr txBox="1"/>
          <p:nvPr/>
        </p:nvSpPr>
        <p:spPr>
          <a:xfrm>
            <a:off x="5805805" y="4230370"/>
            <a:ext cx="825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愛</a:t>
            </a:r>
            <a:endParaRPr lang="zh-TW" altLang="en-US" sz="3600"/>
          </a:p>
        </p:txBody>
      </p:sp>
      <p:sp>
        <p:nvSpPr>
          <p:cNvPr id="8" name="文本框 7"/>
          <p:cNvSpPr txBox="1"/>
          <p:nvPr/>
        </p:nvSpPr>
        <p:spPr>
          <a:xfrm>
            <a:off x="1472565" y="1313815"/>
            <a:ext cx="2886710" cy="701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>
                <a:sym typeface="+mn-ea"/>
              </a:rPr>
              <a:t>Lakṣaṇa </a:t>
            </a:r>
            <a:r>
              <a:rPr lang="zh-TW" altLang="en-US" sz="2400">
                <a:sym typeface="+mn-ea"/>
              </a:rPr>
              <a:t>特相</a:t>
            </a:r>
            <a:endParaRPr lang="en-US" altLang="zh-CN" sz="3600"/>
          </a:p>
          <a:p>
            <a:endParaRPr lang="zh-TW" altLang="en-US" sz="3600"/>
          </a:p>
        </p:txBody>
      </p:sp>
      <p:sp>
        <p:nvSpPr>
          <p:cNvPr id="9" name="文本框 8"/>
          <p:cNvSpPr txBox="1"/>
          <p:nvPr/>
        </p:nvSpPr>
        <p:spPr>
          <a:xfrm>
            <a:off x="816610" y="3525520"/>
            <a:ext cx="3078480" cy="11283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Saṃ</a:t>
            </a:r>
            <a:r>
              <a:rPr lang="en-US" altLang="zh-CN" sz="3600">
                <a:solidFill>
                  <a:srgbClr val="FF0000"/>
                </a:solidFill>
              </a:rPr>
              <a:t>j</a:t>
            </a:r>
            <a:r>
              <a:rPr lang="en-US" altLang="en-US" sz="3600">
                <a:solidFill>
                  <a:srgbClr val="FF0000"/>
                </a:solidFill>
              </a:rPr>
              <a:t>ñā</a:t>
            </a:r>
            <a:endParaRPr lang="en-US" altLang="en-US" sz="3600"/>
          </a:p>
          <a:p>
            <a:r>
              <a:rPr lang="zh-TW" altLang="en-US" sz="3600"/>
              <a:t>五蘊想</a:t>
            </a:r>
            <a:endParaRPr lang="en-US" altLang="en-US" sz="3600"/>
          </a:p>
          <a:p>
            <a:endParaRPr lang="zh-TW" altLang="en-US" sz="3600"/>
          </a:p>
        </p:txBody>
      </p:sp>
      <p:sp>
        <p:nvSpPr>
          <p:cNvPr id="10" name="文本框 9"/>
          <p:cNvSpPr txBox="1"/>
          <p:nvPr/>
        </p:nvSpPr>
        <p:spPr>
          <a:xfrm>
            <a:off x="5445125" y="5927725"/>
            <a:ext cx="2266315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maitrya</a:t>
            </a:r>
            <a:endParaRPr lang="zh-TW" altLang="en-US" sz="3600"/>
          </a:p>
        </p:txBody>
      </p:sp>
      <p:sp>
        <p:nvSpPr>
          <p:cNvPr id="11" name="文本框 10"/>
          <p:cNvSpPr txBox="1"/>
          <p:nvPr/>
        </p:nvSpPr>
        <p:spPr>
          <a:xfrm>
            <a:off x="7976870" y="4032250"/>
            <a:ext cx="2266315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k</a:t>
            </a:r>
            <a:r>
              <a:rPr lang="en-US" altLang="en-US" sz="3600"/>
              <a:t>ā</a:t>
            </a:r>
            <a:r>
              <a:rPr lang="en-US" altLang="zh-CN" sz="3600"/>
              <a:t>ma</a:t>
            </a:r>
            <a:endParaRPr lang="en-US" altLang="zh-CN" sz="3600"/>
          </a:p>
          <a:p>
            <a:endParaRPr lang="zh-TW" altLang="en-US" sz="3600"/>
          </a:p>
        </p:txBody>
      </p:sp>
      <p:sp>
        <p:nvSpPr>
          <p:cNvPr id="12" name="文本框 11"/>
          <p:cNvSpPr txBox="1"/>
          <p:nvPr/>
        </p:nvSpPr>
        <p:spPr>
          <a:xfrm>
            <a:off x="3071495" y="4991100"/>
            <a:ext cx="1337945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tṛṣṇ</a:t>
            </a:r>
            <a:r>
              <a:rPr lang="en-US" altLang="en-US" sz="3600"/>
              <a:t>ā</a:t>
            </a:r>
            <a:endParaRPr lang="en-US" altLang="en-US" sz="3600"/>
          </a:p>
          <a:p>
            <a:endParaRPr lang="zh-TW" altLang="en-US" sz="3600"/>
          </a:p>
        </p:txBody>
      </p:sp>
      <p:sp>
        <p:nvSpPr>
          <p:cNvPr id="13" name="文本框 12"/>
          <p:cNvSpPr txBox="1"/>
          <p:nvPr/>
        </p:nvSpPr>
        <p:spPr>
          <a:xfrm>
            <a:off x="8199120" y="5406390"/>
            <a:ext cx="3201035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priya</a:t>
            </a:r>
            <a:endParaRPr lang="en-US" altLang="zh-CN" sz="3600"/>
          </a:p>
          <a:p>
            <a:r>
              <a:rPr lang="zh-TW" altLang="en-US" sz="2400"/>
              <a:t>愛語</a:t>
            </a:r>
            <a:r>
              <a:rPr lang="en-US" altLang="zh-CN" sz="2400"/>
              <a:t>v</a:t>
            </a:r>
            <a:r>
              <a:rPr lang="en-US" altLang="en-US" sz="2400"/>
              <a:t>ā</a:t>
            </a:r>
            <a:r>
              <a:rPr lang="en-US" altLang="zh-CN" sz="2400"/>
              <a:t>dita</a:t>
            </a:r>
            <a:endParaRPr lang="en-US" altLang="zh-CN" sz="3600"/>
          </a:p>
          <a:p>
            <a:endParaRPr lang="zh-TW" altLang="en-US" sz="3600"/>
          </a:p>
        </p:txBody>
      </p:sp>
      <p:sp>
        <p:nvSpPr>
          <p:cNvPr id="14" name="文本框 13"/>
          <p:cNvSpPr txBox="1"/>
          <p:nvPr/>
        </p:nvSpPr>
        <p:spPr>
          <a:xfrm>
            <a:off x="7069455" y="1784350"/>
            <a:ext cx="825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欲</a:t>
            </a:r>
            <a:endParaRPr lang="zh-TW" altLang="en-US" sz="3600"/>
          </a:p>
        </p:txBody>
      </p:sp>
      <p:sp>
        <p:nvSpPr>
          <p:cNvPr id="15" name="文本框 14"/>
          <p:cNvSpPr txBox="1"/>
          <p:nvPr/>
        </p:nvSpPr>
        <p:spPr>
          <a:xfrm>
            <a:off x="159385" y="2161540"/>
            <a:ext cx="3020060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>
                <a:sym typeface="+mn-ea"/>
              </a:rPr>
              <a:t>Nimitta</a:t>
            </a:r>
            <a:r>
              <a:rPr lang="zh-TW" altLang="en-US" sz="2400">
                <a:sym typeface="+mn-ea"/>
              </a:rPr>
              <a:t>兆相</a:t>
            </a:r>
            <a:r>
              <a:rPr lang="en-US" altLang="zh-TW" sz="2400">
                <a:sym typeface="+mn-ea"/>
              </a:rPr>
              <a:t>,</a:t>
            </a:r>
            <a:r>
              <a:rPr lang="zh-TW" altLang="en-US" sz="2400">
                <a:sym typeface="+mn-ea"/>
              </a:rPr>
              <a:t>禪相</a:t>
            </a:r>
            <a:endParaRPr lang="en-US" altLang="zh-CN" sz="3600"/>
          </a:p>
          <a:p>
            <a:endParaRPr lang="zh-TW" altLang="en-US" sz="3600"/>
          </a:p>
        </p:txBody>
      </p:sp>
      <p:cxnSp>
        <p:nvCxnSpPr>
          <p:cNvPr id="16" name="直接箭头连接符 15"/>
          <p:cNvCxnSpPr/>
          <p:nvPr/>
        </p:nvCxnSpPr>
        <p:spPr>
          <a:xfrm flipH="1">
            <a:off x="6457315" y="4342765"/>
            <a:ext cx="1634490" cy="1492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 flipV="1">
            <a:off x="2404745" y="3980815"/>
            <a:ext cx="1675765" cy="146050"/>
          </a:xfrm>
          <a:prstGeom prst="straightConnector1">
            <a:avLst/>
          </a:prstGeom>
          <a:ln w="41275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 flipV="1">
            <a:off x="2569845" y="2787650"/>
            <a:ext cx="1745615" cy="13201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2691130" y="3004820"/>
            <a:ext cx="16313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/>
              <a:t>我</a:t>
            </a:r>
            <a:r>
              <a:rPr lang="zh-TW" altLang="en-US"/>
              <a:t>相</a:t>
            </a:r>
            <a:endParaRPr lang="zh-TW" altLang="en-US"/>
          </a:p>
          <a:p>
            <a:r>
              <a:rPr lang="en-US" altLang="zh-TW"/>
              <a:t>atma-samjna</a:t>
            </a:r>
            <a:endParaRPr lang="en-US" altLang="zh-TW"/>
          </a:p>
        </p:txBody>
      </p:sp>
      <p:cxnSp>
        <p:nvCxnSpPr>
          <p:cNvPr id="20" name="直接箭头连接符 19"/>
          <p:cNvCxnSpPr/>
          <p:nvPr/>
        </p:nvCxnSpPr>
        <p:spPr>
          <a:xfrm flipH="1" flipV="1">
            <a:off x="5603875" y="5059045"/>
            <a:ext cx="2659380" cy="7753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H="1" flipV="1">
            <a:off x="6492240" y="3314065"/>
            <a:ext cx="1485265" cy="914400"/>
          </a:xfrm>
          <a:prstGeom prst="straightConnector1">
            <a:avLst/>
          </a:prstGeom>
          <a:ln w="31750" cap="rnd">
            <a:solidFill>
              <a:schemeClr val="accent1"/>
            </a:solidFill>
            <a:round/>
            <a:tailEnd type="arrow" w="med" len="med"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5020310" y="4785995"/>
            <a:ext cx="8255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TW" altLang="en-US" sz="3600"/>
              <a:t>慈</a:t>
            </a:r>
            <a:endParaRPr lang="zh-TW" altLang="en-US" sz="3600"/>
          </a:p>
        </p:txBody>
      </p:sp>
      <p:cxnSp>
        <p:nvCxnSpPr>
          <p:cNvPr id="23" name="直接箭头连接符 22"/>
          <p:cNvCxnSpPr/>
          <p:nvPr/>
        </p:nvCxnSpPr>
        <p:spPr>
          <a:xfrm flipH="1" flipV="1">
            <a:off x="5368925" y="5351145"/>
            <a:ext cx="783590" cy="796925"/>
          </a:xfrm>
          <a:prstGeom prst="straightConnector1">
            <a:avLst/>
          </a:prstGeom>
          <a:ln w="41275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 flipV="1">
            <a:off x="6457315" y="4571365"/>
            <a:ext cx="1789430" cy="11169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 flipV="1">
            <a:off x="7637145" y="2588260"/>
            <a:ext cx="561975" cy="1260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4761865" y="1890395"/>
            <a:ext cx="410210" cy="2066290"/>
          </a:xfrm>
          <a:prstGeom prst="straightConnector1">
            <a:avLst/>
          </a:prstGeom>
          <a:ln w="12700" cap="flat" cmpd="sng" algn="ctr">
            <a:solidFill>
              <a:schemeClr val="accent1"/>
            </a:solidFill>
            <a:prstDash val="dash"/>
            <a:miter lim="800000"/>
            <a:tailEnd type="arrow" w="med" len="med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5825490" y="1757045"/>
            <a:ext cx="1340485" cy="3879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3133725" y="2541905"/>
            <a:ext cx="1257300" cy="4064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3292475" y="1812925"/>
            <a:ext cx="1118235" cy="567690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6471285" y="4230370"/>
            <a:ext cx="14236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kamasutra</a:t>
            </a:r>
            <a:endParaRPr lang="en-US" altLang="zh-CN"/>
          </a:p>
        </p:txBody>
      </p:sp>
      <p:sp>
        <p:nvSpPr>
          <p:cNvPr id="32" name="文本框 31"/>
          <p:cNvSpPr txBox="1"/>
          <p:nvPr/>
        </p:nvSpPr>
        <p:spPr>
          <a:xfrm>
            <a:off x="8999855" y="657225"/>
            <a:ext cx="2846070" cy="15043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>
                <a:solidFill>
                  <a:schemeClr val="tx1"/>
                </a:solidFill>
              </a:rPr>
              <a:t>vi</a:t>
            </a:r>
            <a:r>
              <a:rPr lang="en-US" altLang="zh-CN" sz="3600">
                <a:solidFill>
                  <a:srgbClr val="FF0000"/>
                </a:solidFill>
              </a:rPr>
              <a:t>j</a:t>
            </a:r>
            <a:r>
              <a:rPr lang="en-US" altLang="en-US" sz="3600">
                <a:solidFill>
                  <a:srgbClr val="FF0000"/>
                </a:solidFill>
              </a:rPr>
              <a:t>ñā</a:t>
            </a:r>
            <a:r>
              <a:rPr lang="en-US" altLang="zh-CN" sz="3600">
                <a:solidFill>
                  <a:schemeClr val="tx1"/>
                </a:solidFill>
              </a:rPr>
              <a:t>na  </a:t>
            </a:r>
            <a:r>
              <a:rPr lang="zh-TW" altLang="en-US" sz="3600">
                <a:solidFill>
                  <a:schemeClr val="tx1"/>
                </a:solidFill>
              </a:rPr>
              <a:t>識</a:t>
            </a:r>
            <a:r>
              <a:rPr lang="en-US" altLang="zh-TW" sz="3600">
                <a:solidFill>
                  <a:schemeClr val="tx1"/>
                </a:solidFill>
              </a:rPr>
              <a:t>    </a:t>
            </a:r>
            <a:r>
              <a:rPr lang="en-US" altLang="zh-CN" sz="3600">
                <a:solidFill>
                  <a:schemeClr val="tx1"/>
                </a:solidFill>
              </a:rPr>
              <a:t>pra</a:t>
            </a:r>
            <a:r>
              <a:rPr lang="en-US" altLang="zh-CN" sz="3600">
                <a:solidFill>
                  <a:srgbClr val="FF0000"/>
                </a:solidFill>
              </a:rPr>
              <a:t>j</a:t>
            </a:r>
            <a:r>
              <a:rPr lang="en-US" altLang="en-US" sz="3600">
                <a:solidFill>
                  <a:srgbClr val="FF0000"/>
                </a:solidFill>
              </a:rPr>
              <a:t>ā</a:t>
            </a:r>
            <a:r>
              <a:rPr lang="en-US" altLang="zh-CN" sz="3600">
                <a:solidFill>
                  <a:srgbClr val="FF0000"/>
                </a:solidFill>
              </a:rPr>
              <a:t>n</a:t>
            </a:r>
            <a:r>
              <a:rPr lang="en-US" altLang="en-US" sz="3600">
                <a:solidFill>
                  <a:srgbClr val="FF0000"/>
                </a:solidFill>
              </a:rPr>
              <a:t>ā</a:t>
            </a:r>
            <a:r>
              <a:rPr lang="en-US" altLang="zh-CN" sz="3600">
                <a:solidFill>
                  <a:schemeClr val="tx1"/>
                </a:solidFill>
              </a:rPr>
              <a:t>ti</a:t>
            </a:r>
            <a:r>
              <a:rPr lang="zh-TW" altLang="en-US" sz="3600">
                <a:solidFill>
                  <a:schemeClr val="tx1"/>
                </a:solidFill>
              </a:rPr>
              <a:t>知</a:t>
            </a:r>
            <a:endParaRPr lang="en-US" altLang="zh-CN" sz="3600">
              <a:solidFill>
                <a:srgbClr val="FF0000"/>
              </a:solidFill>
            </a:endParaRPr>
          </a:p>
          <a:p>
            <a:r>
              <a:rPr lang="en-US" altLang="zh-CN" sz="3600"/>
              <a:t>pra</a:t>
            </a:r>
            <a:r>
              <a:rPr lang="en-US" altLang="zh-CN" sz="3600">
                <a:solidFill>
                  <a:srgbClr val="FF0000"/>
                </a:solidFill>
              </a:rPr>
              <a:t>j</a:t>
            </a:r>
            <a:r>
              <a:rPr lang="en-US" altLang="en-US" sz="3600">
                <a:solidFill>
                  <a:srgbClr val="FF0000"/>
                </a:solidFill>
              </a:rPr>
              <a:t>ñā   </a:t>
            </a:r>
            <a:r>
              <a:rPr lang="zh-TW" altLang="en-US" sz="3600">
                <a:sym typeface="+mn-ea"/>
              </a:rPr>
              <a:t>般</a:t>
            </a:r>
            <a:r>
              <a:rPr lang="zh-TW" altLang="en-US" sz="3600">
                <a:sym typeface="+mn-ea"/>
              </a:rPr>
              <a:t>若</a:t>
            </a:r>
            <a:endParaRPr lang="zh-TW" altLang="en-US" sz="3600">
              <a:sym typeface="+mn-ea"/>
            </a:endParaRPr>
          </a:p>
          <a:p>
            <a:r>
              <a:rPr lang="en-US" altLang="zh-CN" sz="3600">
                <a:solidFill>
                  <a:srgbClr val="FF0000"/>
                </a:solidFill>
                <a:sym typeface="+mn-ea"/>
              </a:rPr>
              <a:t>j</a:t>
            </a:r>
            <a:r>
              <a:rPr lang="en-US" altLang="en-US" sz="3600">
                <a:solidFill>
                  <a:srgbClr val="FF0000"/>
                </a:solidFill>
                <a:sym typeface="+mn-ea"/>
              </a:rPr>
              <a:t>ñā</a:t>
            </a:r>
            <a:r>
              <a:rPr lang="en-US" altLang="zh-CN" sz="3600">
                <a:sym typeface="+mn-ea"/>
              </a:rPr>
              <a:t>na    </a:t>
            </a:r>
            <a:r>
              <a:rPr lang="zh-TW" altLang="en-US" sz="3600">
                <a:sym typeface="+mn-ea"/>
              </a:rPr>
              <a:t>智</a:t>
            </a:r>
            <a:endParaRPr lang="zh-TW" altLang="en-US" sz="3600">
              <a:sym typeface="+mn-ea"/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 flipV="1">
            <a:off x="4194810" y="4475480"/>
            <a:ext cx="1722120" cy="792000"/>
          </a:xfrm>
          <a:prstGeom prst="straightConnector1">
            <a:avLst/>
          </a:prstGeom>
          <a:ln w="38100">
            <a:tailEnd type="arrow" w="med" len="med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4855210" y="1246505"/>
            <a:ext cx="1908810" cy="8432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3600"/>
              <a:t>chanda</a:t>
            </a:r>
            <a:endParaRPr lang="en-US" altLang="zh-CN" sz="3600"/>
          </a:p>
          <a:p>
            <a:endParaRPr lang="zh-TW" altLang="en-US" sz="36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WPS 演示</Application>
  <PresentationFormat>宽屏</PresentationFormat>
  <Paragraphs>73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解碼佛經</vt:lpstr>
      <vt:lpstr>佛經難讀懂原因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xiaomi</dc:creator>
  <cp:lastModifiedBy>善那比丘</cp:lastModifiedBy>
  <cp:revision>171</cp:revision>
  <dcterms:created xsi:type="dcterms:W3CDTF">2019-06-19T02:08:00Z</dcterms:created>
  <dcterms:modified xsi:type="dcterms:W3CDTF">2024-12-12T15:53:21Z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2052-12.1.0.19302</vt:lpwstr>
  </property>
  <property fmtid="{D5CDD505-2E9C-101B-9397-08002B2CF9AE}" pid="3" name="ICV">
    <vt:lpwstr>A4B5A54CF6624CE08E90C9D1A7BC54EE_11</vt:lpwstr>
  </property>
</Properties>
</file>