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9" r:id="rId5"/>
    <p:sldId id="271" r:id="rId6"/>
    <p:sldId id="266" r:id="rId7"/>
    <p:sldId id="272" r:id="rId8"/>
    <p:sldId id="270" r:id="rId9"/>
    <p:sldId id="289" r:id="rId10"/>
    <p:sldId id="280" r:id="rId11"/>
    <p:sldId id="281" r:id="rId12"/>
    <p:sldId id="258" r:id="rId13"/>
    <p:sldId id="282" r:id="rId14"/>
    <p:sldId id="290" r:id="rId15"/>
    <p:sldId id="263" r:id="rId16"/>
    <p:sldId id="262" r:id="rId17"/>
    <p:sldId id="264" r:id="rId18"/>
    <p:sldId id="261" r:id="rId1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hyperlink" Target="https://shutonggui.cn/a24/?f=dhammahall/vcpp-lecture.pgds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hyperlink" Target="https://shutonggui.cn/sz/#ak#mn.ck#m21.n232" TargetMode="Externa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hyperlink" Target="https://shutonggui.cn/sz/#ak#an.ck#a11.n14" TargetMode="External"/><Relationship Id="rId2" Type="http://schemas.openxmlformats.org/officeDocument/2006/relationships/hyperlink" Target="https://shutonggui.cn/sz/#ak#an.ck#a1.n202" TargetMode="External"/><Relationship Id="rId1" Type="http://schemas.openxmlformats.org/officeDocument/2006/relationships/hyperlink" Target="https://shutonggui.cn/sz/#ak#an.ck#a1.n201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zh-TW" altLang="en-US" sz="13800">
                <a:latin typeface="微软雅黑" panose="020B0503020204020204" charset="-122"/>
                <a:ea typeface="微软雅黑" panose="020B0503020204020204" charset="-122"/>
                <a:sym typeface="+mn-ea"/>
              </a:rPr>
              <a:t>解碼金剛經</a:t>
            </a:r>
            <a:endParaRPr lang="zh-TW" altLang="en-US" sz="1380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lang="zh-CN" altLang="en-US"/>
              <a:t>解碼佛經系列</a:t>
            </a:r>
            <a:r>
              <a:rPr lang="en-US" altLang="zh-CN"/>
              <a:t>(3)</a:t>
            </a:r>
            <a:endParaRPr lang="zh-TW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TW" altLang="en-US"/>
              <a:t>核心詞彙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r>
              <a:rPr lang="zh-TW" altLang="zh-CN" sz="3200">
                <a:sym typeface="+mn-ea"/>
              </a:rPr>
              <a:t>阿耨多羅三藐三菩提。</a:t>
            </a:r>
            <a:r>
              <a:rPr lang="en-US" altLang="zh-CN" sz="2400">
                <a:sym typeface="+mn-ea"/>
              </a:rPr>
              <a:t>anuttar</a:t>
            </a:r>
            <a:r>
              <a:rPr lang="en-US" altLang="en-US" sz="2400">
                <a:sym typeface="+mn-ea"/>
              </a:rPr>
              <a:t>ā</a:t>
            </a:r>
            <a:r>
              <a:rPr lang="zh-TW" altLang="en-US" sz="2400">
                <a:sym typeface="+mn-ea"/>
              </a:rPr>
              <a:t>無上</a:t>
            </a:r>
            <a:r>
              <a:rPr lang="en-US" altLang="zh-CN" sz="2400">
                <a:sym typeface="+mn-ea"/>
              </a:rPr>
              <a:t> samyak</a:t>
            </a:r>
            <a:r>
              <a:rPr lang="zh-TW" altLang="en-US" sz="2400">
                <a:sym typeface="+mn-ea"/>
              </a:rPr>
              <a:t>正</a:t>
            </a:r>
            <a:r>
              <a:rPr lang="en-US" altLang="zh-CN" sz="2400">
                <a:sym typeface="+mn-ea"/>
              </a:rPr>
              <a:t>-saṃ</a:t>
            </a:r>
            <a:r>
              <a:rPr lang="zh-TW" altLang="en-US" sz="2400">
                <a:sym typeface="+mn-ea"/>
              </a:rPr>
              <a:t>等</a:t>
            </a:r>
            <a:r>
              <a:rPr lang="en-US" altLang="zh-TW" sz="2400">
                <a:sym typeface="+mn-ea"/>
              </a:rPr>
              <a:t>(</a:t>
            </a:r>
            <a:r>
              <a:rPr lang="zh-TW" altLang="en-US" sz="2400">
                <a:sym typeface="+mn-ea"/>
              </a:rPr>
              <a:t>遍</a:t>
            </a:r>
            <a:r>
              <a:rPr lang="en-US" altLang="zh-TW" sz="2400">
                <a:sym typeface="+mn-ea"/>
              </a:rPr>
              <a:t>)</a:t>
            </a:r>
            <a:r>
              <a:rPr lang="en-US" altLang="zh-CN" sz="2400">
                <a:sym typeface="+mn-ea"/>
              </a:rPr>
              <a:t>bodhi </a:t>
            </a:r>
            <a:r>
              <a:rPr lang="zh-TW" altLang="en-US" sz="2400">
                <a:sym typeface="+mn-ea"/>
              </a:rPr>
              <a:t>正覺。</a:t>
            </a:r>
            <a:endParaRPr lang="zh-TW" altLang="en-US" sz="2400">
              <a:sym typeface="+mn-ea"/>
            </a:endParaRPr>
          </a:p>
          <a:p>
            <a:r>
              <a:rPr lang="zh-TW" altLang="en-US" sz="3200">
                <a:sym typeface="+mn-ea"/>
              </a:rPr>
              <a:t>菩薩、摩訶薩</a:t>
            </a:r>
            <a:r>
              <a:rPr lang="zh-TW" altLang="zh-CN" sz="3200">
                <a:sym typeface="+mn-ea"/>
              </a:rPr>
              <a:t>。</a:t>
            </a:r>
            <a:endParaRPr lang="zh-TW" altLang="en-US" sz="3200">
              <a:sym typeface="+mn-ea"/>
            </a:endParaRPr>
          </a:p>
          <a:p>
            <a:r>
              <a:rPr lang="zh-TW" altLang="en-US" sz="3200">
                <a:sym typeface="+mn-ea"/>
              </a:rPr>
              <a:t>色</a:t>
            </a:r>
            <a:r>
              <a:rPr lang="en-US" altLang="zh-TW" sz="3200">
                <a:sym typeface="+mn-ea"/>
              </a:rPr>
              <a:t>(</a:t>
            </a:r>
            <a:r>
              <a:rPr lang="en-US" altLang="zh-CN" sz="3200">
                <a:sym typeface="+mn-ea"/>
              </a:rPr>
              <a:t>r</a:t>
            </a:r>
            <a:r>
              <a:rPr lang="en-US" altLang="en-US" sz="3200">
                <a:sym typeface="+mn-ea"/>
              </a:rPr>
              <a:t>ū</a:t>
            </a:r>
            <a:r>
              <a:rPr lang="en-US" altLang="zh-CN" sz="3200">
                <a:sym typeface="+mn-ea"/>
              </a:rPr>
              <a:t>pa</a:t>
            </a:r>
            <a:r>
              <a:rPr lang="en-US" altLang="zh-TW" sz="3200">
                <a:sym typeface="+mn-ea"/>
              </a:rPr>
              <a:t>)</a:t>
            </a:r>
            <a:r>
              <a:rPr lang="zh-TW" altLang="en-US" sz="3200">
                <a:sym typeface="+mn-ea"/>
              </a:rPr>
              <a:t>、想</a:t>
            </a:r>
            <a:r>
              <a:rPr lang="en-US" altLang="zh-TW" sz="3200">
                <a:sym typeface="+mn-ea"/>
              </a:rPr>
              <a:t>(</a:t>
            </a:r>
            <a:r>
              <a:rPr lang="en-US" altLang="zh-CN" sz="3200">
                <a:sym typeface="+mn-ea"/>
              </a:rPr>
              <a:t>saṃ-j</a:t>
            </a:r>
            <a:r>
              <a:rPr lang="en-US" altLang="en-US" sz="3200">
                <a:sym typeface="+mn-ea"/>
              </a:rPr>
              <a:t>ñā)</a:t>
            </a:r>
            <a:r>
              <a:rPr lang="zh-TW" altLang="en-US" sz="3200">
                <a:sym typeface="+mn-ea"/>
              </a:rPr>
              <a:t>、非有想非無想、涅槃</a:t>
            </a:r>
            <a:r>
              <a:rPr lang="en-US" altLang="zh-TW" sz="3200">
                <a:sym typeface="+mn-ea"/>
              </a:rPr>
              <a:t>(nirvana)</a:t>
            </a:r>
            <a:r>
              <a:rPr lang="zh-TW" altLang="en-US" sz="3200">
                <a:sym typeface="+mn-ea"/>
              </a:rPr>
              <a:t>。色聲香味觸法。</a:t>
            </a:r>
            <a:endParaRPr lang="zh-TW" altLang="en-US" sz="3200">
              <a:sym typeface="+mn-ea"/>
            </a:endParaRPr>
          </a:p>
          <a:p>
            <a:r>
              <a:rPr lang="zh-TW" altLang="en-US" sz="3200">
                <a:sym typeface="+mn-ea"/>
              </a:rPr>
              <a:t>持戒、智慧、布施、</a:t>
            </a:r>
            <a:r>
              <a:rPr lang="zh-TW" altLang="en-US" sz="3200">
                <a:sym typeface="+mn-ea"/>
              </a:rPr>
              <a:t>福德。</a:t>
            </a:r>
            <a:r>
              <a:rPr lang="zh-TW" altLang="en-US" sz="3200">
                <a:sym typeface="+mn-ea"/>
              </a:rPr>
              <a:t>三千大千。七寶。</a:t>
            </a:r>
            <a:endParaRPr lang="zh-TW" altLang="en-US" sz="3200">
              <a:sym typeface="+mn-ea"/>
            </a:endParaRPr>
          </a:p>
          <a:p>
            <a:r>
              <a:rPr lang="zh-TW" altLang="en-US" sz="3200">
                <a:sym typeface="+mn-ea"/>
              </a:rPr>
              <a:t>四聖果：須陀洹、斯陀含、阿那含、阿羅漢。</a:t>
            </a:r>
            <a:endParaRPr lang="zh-TW" altLang="en-US" sz="3200">
              <a:sym typeface="+mn-ea"/>
            </a:endParaRPr>
          </a:p>
          <a:p>
            <a:r>
              <a:rPr lang="zh-TW" altLang="en-US" sz="3200">
                <a:sym typeface="+mn-ea"/>
              </a:rPr>
              <a:t>善根。</a:t>
            </a:r>
            <a:r>
              <a:rPr lang="zh-TW" altLang="en-US" sz="3200">
                <a:sym typeface="+mn-ea"/>
              </a:rPr>
              <a:t>善男子、善女人。長老，比丘、比丘尼、優婆塞、優婆夷。</a:t>
            </a:r>
            <a:r>
              <a:rPr lang="zh-TW" altLang="en-US" sz="3200"/>
              <a:t>天、人、阿修羅。</a:t>
            </a:r>
            <a:endParaRPr lang="zh-TW" altLang="en-US" sz="32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43225" y="0"/>
            <a:ext cx="8294370" cy="1325880"/>
          </a:xfrm>
        </p:spPr>
        <p:txBody>
          <a:bodyPr>
            <a:normAutofit/>
          </a:bodyPr>
          <a:p>
            <a:r>
              <a:rPr lang="zh-TW" altLang="en-US"/>
              <a:t>所謂</a:t>
            </a:r>
            <a:r>
              <a:rPr lang="en-US" altLang="zh-TW"/>
              <a:t>X</a:t>
            </a:r>
            <a:r>
              <a:rPr lang="zh-TW" altLang="en-US"/>
              <a:t>，即非</a:t>
            </a:r>
            <a:r>
              <a:rPr lang="en-US" altLang="zh-TW"/>
              <a:t>X</a:t>
            </a:r>
            <a:r>
              <a:rPr lang="zh-TW" altLang="en-US"/>
              <a:t>，是名</a:t>
            </a:r>
            <a:r>
              <a:rPr lang="en-US" altLang="zh-TW"/>
              <a:t>X</a:t>
            </a:r>
            <a:endParaRPr lang="en-US" altLang="zh-TW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9715" y="985520"/>
            <a:ext cx="5403215" cy="5422900"/>
          </a:xfrm>
        </p:spPr>
        <p:txBody>
          <a:bodyPr>
            <a:noAutofit/>
          </a:bodyPr>
          <a:p>
            <a:r>
              <a:rPr lang="zh-TW" altLang="en-US" sz="3000"/>
              <a:t>般若波羅蜜</a:t>
            </a:r>
            <a:r>
              <a:rPr lang="en-US" altLang="zh-TW" sz="3000"/>
              <a:t> pañña-</a:t>
            </a:r>
            <a:r>
              <a:rPr lang="en-US" altLang="zh-TW" sz="3000">
                <a:ea typeface="PMingLiU" charset="0"/>
                <a:sym typeface="+mn-ea"/>
              </a:rPr>
              <a:t>pāramitā</a:t>
            </a:r>
            <a:endParaRPr lang="en-US" altLang="zh-TW" sz="3000">
              <a:ea typeface="PMingLiU" charset="0"/>
            </a:endParaRPr>
          </a:p>
          <a:p>
            <a:r>
              <a:rPr lang="zh-TW" altLang="en-US" sz="3000">
                <a:ea typeface="PMingLiU" charset="0"/>
                <a:sym typeface="+mn-ea"/>
              </a:rPr>
              <a:t>第一波羅蜜</a:t>
            </a:r>
            <a:r>
              <a:rPr lang="en-US" altLang="zh-TW" sz="3000">
                <a:ea typeface="PMingLiU" charset="0"/>
                <a:sym typeface="+mn-ea"/>
              </a:rPr>
              <a:t> parama-pāramitā</a:t>
            </a:r>
            <a:endParaRPr lang="en-US" altLang="zh-TW" sz="3000">
              <a:ea typeface="PMingLiU" charset="0"/>
            </a:endParaRPr>
          </a:p>
          <a:p>
            <a:r>
              <a:rPr lang="zh-TW" altLang="en-US" sz="3000">
                <a:ea typeface="PMingLiU" charset="0"/>
                <a:sym typeface="+mn-ea"/>
              </a:rPr>
              <a:t>忍辱波羅蜜</a:t>
            </a:r>
            <a:r>
              <a:rPr lang="en-US" altLang="zh-TW" sz="3000">
                <a:ea typeface="PMingLiU" charset="0"/>
                <a:sym typeface="+mn-ea"/>
              </a:rPr>
              <a:t> k</a:t>
            </a:r>
            <a:r>
              <a:rPr lang="en-US" altLang="zh-CN" sz="3000">
                <a:sym typeface="+mn-ea"/>
              </a:rPr>
              <a:t>ṣ</a:t>
            </a:r>
            <a:r>
              <a:rPr lang="en-US" altLang="zh-TW" sz="3000">
                <a:ea typeface="PMingLiU" charset="0"/>
                <a:sym typeface="+mn-ea"/>
              </a:rPr>
              <a:t>ānti-pāramitā</a:t>
            </a:r>
            <a:endParaRPr lang="en-US" altLang="zh-TW" sz="3000">
              <a:ea typeface="PMingLiU" charset="0"/>
            </a:endParaRPr>
          </a:p>
          <a:p>
            <a:r>
              <a:rPr lang="zh-TW" altLang="en-US" sz="3000">
                <a:sym typeface="+mn-ea"/>
              </a:rPr>
              <a:t>福聚</a:t>
            </a:r>
            <a:r>
              <a:rPr lang="en-US" altLang="zh-TW" sz="3000">
                <a:sym typeface="+mn-ea"/>
              </a:rPr>
              <a:t> pu</a:t>
            </a:r>
            <a:r>
              <a:rPr lang="en-US" altLang="zh-TW" sz="3000">
                <a:sym typeface="+mn-ea"/>
              </a:rPr>
              <a:t>ṇya-skandhas</a:t>
            </a:r>
            <a:endParaRPr lang="en-US" altLang="zh-TW" sz="3000">
              <a:sym typeface="+mn-ea"/>
            </a:endParaRPr>
          </a:p>
          <a:p>
            <a:r>
              <a:rPr lang="zh-TW" altLang="en-US" sz="3000">
                <a:sym typeface="+mn-ea"/>
              </a:rPr>
              <a:t>國土</a:t>
            </a:r>
            <a:r>
              <a:rPr lang="en-US" altLang="zh-TW" sz="3000">
                <a:sym typeface="+mn-ea"/>
              </a:rPr>
              <a:t>-</a:t>
            </a:r>
            <a:r>
              <a:rPr lang="zh-TW" altLang="en-US" sz="3000">
                <a:sym typeface="+mn-ea"/>
              </a:rPr>
              <a:t>莊嚴</a:t>
            </a:r>
            <a:r>
              <a:rPr lang="en-US" altLang="zh-TW" sz="3000">
                <a:sym typeface="+mn-ea"/>
              </a:rPr>
              <a:t> k</a:t>
            </a:r>
            <a:r>
              <a:rPr lang="en-US" altLang="zh-CN" sz="3000">
                <a:sym typeface="+mn-ea"/>
              </a:rPr>
              <a:t>ṣetra-vyūhās</a:t>
            </a:r>
            <a:endParaRPr lang="zh-TW" altLang="en-US" sz="3000"/>
          </a:p>
          <a:p>
            <a:r>
              <a:rPr lang="zh-TW" altLang="en-US" sz="3000"/>
              <a:t>地</a:t>
            </a:r>
            <a:r>
              <a:rPr lang="zh-TW" altLang="en-US" sz="3000"/>
              <a:t>微塵</a:t>
            </a:r>
            <a:r>
              <a:rPr lang="en-US" altLang="zh-TW" sz="3000"/>
              <a:t>, pṛthivī-rajas </a:t>
            </a:r>
            <a:r>
              <a:rPr lang="zh-TW" altLang="en-US" sz="3000"/>
              <a:t>無塵</a:t>
            </a:r>
            <a:r>
              <a:rPr lang="en-US" altLang="zh-TW" sz="3000"/>
              <a:t>arajas</a:t>
            </a:r>
            <a:endParaRPr lang="en-US" altLang="zh-TW" sz="3000"/>
          </a:p>
          <a:p>
            <a:r>
              <a:rPr lang="zh-TW" altLang="en-US" sz="3000">
                <a:ea typeface="PMingLiU" charset="0"/>
                <a:sym typeface="+mn-ea"/>
              </a:rPr>
              <a:t>佛法</a:t>
            </a:r>
            <a:r>
              <a:rPr lang="en-US" altLang="zh-TW" sz="3000">
                <a:ea typeface="PMingLiU" charset="0"/>
                <a:sym typeface="+mn-ea"/>
              </a:rPr>
              <a:t>,</a:t>
            </a:r>
            <a:r>
              <a:rPr lang="zh-TW" altLang="en-US" sz="3000">
                <a:sym typeface="+mn-ea"/>
              </a:rPr>
              <a:t>善法</a:t>
            </a:r>
            <a:r>
              <a:rPr lang="en-US" altLang="zh-TW" sz="3000">
                <a:sym typeface="+mn-ea"/>
              </a:rPr>
              <a:t> buddha-dharmā, </a:t>
            </a:r>
            <a:r>
              <a:rPr lang="en-US" altLang="zh-CN" sz="3000">
                <a:sym typeface="+mn-ea"/>
              </a:rPr>
              <a:t>ku</a:t>
            </a:r>
            <a:r>
              <a:rPr lang="en-US" altLang="zh-TW" sz="3000">
                <a:ea typeface="PMingLiU" charset="0"/>
                <a:sym typeface="+mn-ea"/>
              </a:rPr>
              <a:t>ś</a:t>
            </a:r>
            <a:r>
              <a:rPr lang="en-US" altLang="zh-CN" sz="3000">
                <a:sym typeface="+mn-ea"/>
              </a:rPr>
              <a:t>alā-dharmā</a:t>
            </a:r>
            <a:endParaRPr lang="en-US" altLang="zh-CN" sz="3000">
              <a:sym typeface="+mn-ea"/>
            </a:endParaRPr>
          </a:p>
          <a:p>
            <a:r>
              <a:rPr lang="zh-TW" altLang="en-US" sz="3000">
                <a:sym typeface="+mn-ea"/>
              </a:rPr>
              <a:t>我執</a:t>
            </a:r>
            <a:r>
              <a:rPr lang="en-US" altLang="zh-TW" sz="3000">
                <a:sym typeface="+mn-ea"/>
              </a:rPr>
              <a:t>,</a:t>
            </a:r>
            <a:r>
              <a:rPr lang="zh-TW" altLang="en-US" sz="3000">
                <a:ea typeface="PMingLiU" charset="0"/>
                <a:sym typeface="+mn-ea"/>
              </a:rPr>
              <a:t>一合相</a:t>
            </a:r>
            <a:r>
              <a:rPr lang="en-US" altLang="zh-TW" sz="3000">
                <a:ea typeface="PMingLiU" charset="0"/>
                <a:sym typeface="+mn-ea"/>
              </a:rPr>
              <a:t>,</a:t>
            </a:r>
            <a:r>
              <a:rPr lang="zh-TW" altLang="en-US" sz="3000">
                <a:sym typeface="+mn-ea"/>
              </a:rPr>
              <a:t>我見</a:t>
            </a:r>
            <a:r>
              <a:rPr lang="en-US" altLang="zh-TW" sz="3000">
                <a:sym typeface="+mn-ea"/>
              </a:rPr>
              <a:t>,</a:t>
            </a:r>
            <a:r>
              <a:rPr lang="zh-TW" altLang="en-US" sz="3000">
                <a:sym typeface="+mn-ea"/>
              </a:rPr>
              <a:t>我有</a:t>
            </a:r>
            <a:r>
              <a:rPr lang="en-US" altLang="zh-TW" sz="3000">
                <a:sym typeface="+mn-ea"/>
              </a:rPr>
              <a:t> </a:t>
            </a:r>
            <a:r>
              <a:rPr lang="en-US" altLang="zh-CN" sz="3000">
                <a:sym typeface="+mn-ea"/>
              </a:rPr>
              <a:t>ātma-grāha (</a:t>
            </a:r>
            <a:r>
              <a:rPr lang="en-US" altLang="zh-CN" sz="3000">
                <a:ea typeface="PMingLiU" charset="0"/>
                <a:sym typeface="+mn-ea"/>
              </a:rPr>
              <a:t>g</a:t>
            </a:r>
            <a:r>
              <a:rPr lang="en-US" altLang="en-US" sz="3000">
                <a:ea typeface="PMingLiU" charset="0"/>
                <a:sym typeface="+mn-ea"/>
              </a:rPr>
              <a:t>ā</a:t>
            </a:r>
            <a:r>
              <a:rPr lang="en-US" altLang="zh-CN" sz="3000">
                <a:ea typeface="PMingLiU" charset="0"/>
                <a:sym typeface="+mn-ea"/>
              </a:rPr>
              <a:t>ha)  ,</a:t>
            </a:r>
            <a:r>
              <a:rPr lang="en-US" altLang="zh-TW" sz="3000">
                <a:ea typeface="PMingLiU" charset="0"/>
                <a:sym typeface="+mn-ea"/>
              </a:rPr>
              <a:t> </a:t>
            </a:r>
            <a:r>
              <a:rPr lang="en-US" altLang="zh-CN" sz="3000">
                <a:ea typeface="PMingLiU" charset="0"/>
                <a:sym typeface="+mn-ea"/>
              </a:rPr>
              <a:t>piṇḍa-grāhas, </a:t>
            </a:r>
            <a:r>
              <a:rPr lang="en-US" altLang="zh-CN" sz="3000">
                <a:sym typeface="+mn-ea"/>
              </a:rPr>
              <a:t>ātma-dṛṣṭis,</a:t>
            </a:r>
            <a:r>
              <a:rPr lang="en-US" altLang="zh-TW" sz="3000">
                <a:sym typeface="+mn-ea"/>
              </a:rPr>
              <a:t> ātma-bhāva</a:t>
            </a:r>
            <a:endParaRPr lang="en-US" altLang="zh-TW" sz="3000">
              <a:sym typeface="+mn-ea"/>
            </a:endParaRPr>
          </a:p>
          <a:p>
            <a:endParaRPr lang="zh-TW" altLang="en-US" sz="3000"/>
          </a:p>
          <a:p>
            <a:endParaRPr lang="en-US" altLang="zh-TW" sz="3000">
              <a:ea typeface="PMingLiU" charset="0"/>
            </a:endParaRPr>
          </a:p>
          <a:p>
            <a:endParaRPr lang="en-US" altLang="zh-TW" sz="3000"/>
          </a:p>
          <a:p>
            <a:endParaRPr lang="en-US" altLang="zh-TW" sz="3000">
              <a:ea typeface="PMingLiU" charset="0"/>
            </a:endParaRPr>
          </a:p>
        </p:txBody>
      </p:sp>
      <p:sp>
        <p:nvSpPr>
          <p:cNvPr id="4" name="内容占位符 2"/>
          <p:cNvSpPr>
            <a:spLocks noGrp="1"/>
          </p:cNvSpPr>
          <p:nvPr/>
        </p:nvSpPr>
        <p:spPr>
          <a:xfrm>
            <a:off x="5973445" y="985520"/>
            <a:ext cx="6136005" cy="56337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sz="3000">
                <a:sym typeface="+mn-ea"/>
              </a:rPr>
              <a:t>身相</a:t>
            </a:r>
            <a:r>
              <a:rPr lang="en-US" altLang="zh-TW" sz="3000">
                <a:sym typeface="+mn-ea"/>
              </a:rPr>
              <a:t>=</a:t>
            </a:r>
            <a:r>
              <a:rPr lang="zh-TW" altLang="en-US" sz="3000">
                <a:sym typeface="+mn-ea"/>
              </a:rPr>
              <a:t>相</a:t>
            </a:r>
            <a:r>
              <a:rPr lang="zh-TW" altLang="en-US" sz="3000">
                <a:solidFill>
                  <a:schemeClr val="accent2"/>
                </a:solidFill>
                <a:sym typeface="+mn-ea"/>
              </a:rPr>
              <a:t>具足</a:t>
            </a:r>
            <a:r>
              <a:rPr lang="en-US" altLang="zh-TW" sz="3000">
                <a:sym typeface="+mn-ea"/>
              </a:rPr>
              <a:t> </a:t>
            </a:r>
            <a:r>
              <a:rPr lang="en-US" altLang="zh-TW" sz="3000">
                <a:solidFill>
                  <a:schemeClr val="accent4"/>
                </a:solidFill>
                <a:sym typeface="+mn-ea"/>
              </a:rPr>
              <a:t>lak</a:t>
            </a:r>
            <a:r>
              <a:rPr lang="en-US" altLang="zh-CN" sz="3000">
                <a:solidFill>
                  <a:schemeClr val="accent4"/>
                </a:solidFill>
                <a:sym typeface="+mn-ea"/>
              </a:rPr>
              <a:t>ṣ</a:t>
            </a:r>
            <a:r>
              <a:rPr lang="en-US" altLang="zh-TW" sz="3000">
                <a:solidFill>
                  <a:schemeClr val="accent4"/>
                </a:solidFill>
                <a:sym typeface="+mn-ea"/>
              </a:rPr>
              <a:t>aṇa</a:t>
            </a:r>
            <a:r>
              <a:rPr lang="en-US" altLang="zh-TW" sz="3000">
                <a:sym typeface="+mn-ea"/>
              </a:rPr>
              <a:t>-</a:t>
            </a:r>
            <a:r>
              <a:rPr lang="en-US" altLang="zh-TW" sz="3000">
                <a:solidFill>
                  <a:schemeClr val="accent2"/>
                </a:solidFill>
                <a:sym typeface="+mn-ea"/>
              </a:rPr>
              <a:t>saṃpat</a:t>
            </a:r>
            <a:endParaRPr lang="zh-TW" altLang="en-US" sz="3000">
              <a:ea typeface="PMingLiU" charset="0"/>
              <a:sym typeface="+mn-ea"/>
            </a:endParaRPr>
          </a:p>
          <a:p>
            <a:r>
              <a:rPr lang="zh-TW" altLang="en-US" sz="3000">
                <a:ea typeface="PMingLiU" charset="0"/>
                <a:sym typeface="+mn-ea"/>
              </a:rPr>
              <a:t>三十二大</a:t>
            </a:r>
            <a:r>
              <a:rPr lang="zh-TW" altLang="en-US" sz="3000">
                <a:ea typeface="PMingLiU" charset="0"/>
                <a:sym typeface="+mn-ea"/>
              </a:rPr>
              <a:t>丈夫相</a:t>
            </a:r>
            <a:r>
              <a:rPr lang="en-US" altLang="zh-TW" sz="3000">
                <a:ea typeface="PMingLiU" charset="0"/>
                <a:sym typeface="+mn-ea"/>
              </a:rPr>
              <a:t> dvātriṃśan-mahā-puru</a:t>
            </a:r>
            <a:r>
              <a:rPr lang="en-US" altLang="zh-CN" sz="3000">
                <a:sym typeface="+mn-ea"/>
              </a:rPr>
              <a:t>ṣa-</a:t>
            </a:r>
            <a:r>
              <a:rPr lang="en-US" altLang="zh-TW" sz="3000">
                <a:solidFill>
                  <a:schemeClr val="accent4"/>
                </a:solidFill>
                <a:sym typeface="+mn-ea"/>
              </a:rPr>
              <a:t>lak</a:t>
            </a:r>
            <a:r>
              <a:rPr lang="en-US" altLang="zh-CN" sz="3000">
                <a:solidFill>
                  <a:schemeClr val="accent4"/>
                </a:solidFill>
                <a:sym typeface="+mn-ea"/>
              </a:rPr>
              <a:t>ṣ</a:t>
            </a:r>
            <a:r>
              <a:rPr lang="en-US" altLang="zh-TW" sz="3000">
                <a:solidFill>
                  <a:schemeClr val="accent4"/>
                </a:solidFill>
                <a:sym typeface="+mn-ea"/>
              </a:rPr>
              <a:t>aṇa</a:t>
            </a:r>
            <a:endParaRPr lang="en-US" altLang="zh-TW" sz="3000">
              <a:sym typeface="+mn-ea"/>
            </a:endParaRPr>
          </a:p>
          <a:p>
            <a:r>
              <a:rPr lang="zh-TW" altLang="en-US" sz="3000">
                <a:sym typeface="+mn-ea"/>
              </a:rPr>
              <a:t>色身</a:t>
            </a:r>
            <a:r>
              <a:rPr lang="zh-TW" altLang="en-US" sz="3000">
                <a:solidFill>
                  <a:schemeClr val="accent1"/>
                </a:solidFill>
                <a:sym typeface="+mn-ea"/>
              </a:rPr>
              <a:t>具足</a:t>
            </a:r>
            <a:r>
              <a:rPr lang="en-US" altLang="zh-TW" sz="3000">
                <a:sym typeface="+mn-ea"/>
              </a:rPr>
              <a:t> </a:t>
            </a:r>
            <a:r>
              <a:rPr lang="en-US" altLang="zh-CN" sz="3000">
                <a:sym typeface="+mn-ea"/>
              </a:rPr>
              <a:t>rūpa-kāya-</a:t>
            </a:r>
            <a:r>
              <a:rPr lang="en-US" altLang="zh-CN" sz="3000">
                <a:solidFill>
                  <a:schemeClr val="accent1"/>
                </a:solidFill>
                <a:sym typeface="+mn-ea"/>
              </a:rPr>
              <a:t>pariniṣpattī</a:t>
            </a:r>
            <a:endParaRPr lang="en-US" altLang="zh-CN" sz="3000">
              <a:sym typeface="+mn-ea"/>
            </a:endParaRPr>
          </a:p>
          <a:p>
            <a:r>
              <a:rPr lang="zh-TW" altLang="en-US" sz="3000">
                <a:ea typeface="PMingLiU" charset="0"/>
                <a:sym typeface="+mn-ea"/>
              </a:rPr>
              <a:t>大身</a:t>
            </a:r>
            <a:r>
              <a:rPr lang="en-US" altLang="zh-TW" sz="3000">
                <a:ea typeface="PMingLiU" charset="0"/>
                <a:sym typeface="+mn-ea"/>
              </a:rPr>
              <a:t> puru</a:t>
            </a:r>
            <a:r>
              <a:rPr lang="en-US" altLang="zh-CN" sz="3000">
                <a:sym typeface="+mn-ea"/>
              </a:rPr>
              <a:t>ṣa, mahākāya </a:t>
            </a:r>
            <a:endParaRPr lang="en-US" altLang="zh-CN" sz="3000">
              <a:sym typeface="+mn-ea"/>
            </a:endParaRPr>
          </a:p>
          <a:p>
            <a:r>
              <a:rPr lang="zh-TW" altLang="zh-TW" sz="3000">
                <a:ea typeface="PMingLiU" charset="0"/>
                <a:sym typeface="+mn-ea"/>
              </a:rPr>
              <a:t>實</a:t>
            </a:r>
            <a:r>
              <a:rPr lang="zh-TW" altLang="zh-TW" sz="3000">
                <a:solidFill>
                  <a:srgbClr val="FF0000"/>
                </a:solidFill>
                <a:ea typeface="PMingLiU" charset="0"/>
                <a:sym typeface="+mn-ea"/>
              </a:rPr>
              <a:t>相</a:t>
            </a:r>
            <a:r>
              <a:rPr lang="en-US" altLang="zh-TW" sz="3000">
                <a:ea typeface="PMingLiU" charset="0"/>
                <a:sym typeface="+mn-ea"/>
              </a:rPr>
              <a:t>, </a:t>
            </a:r>
            <a:r>
              <a:rPr lang="zh-TW" altLang="zh-TW" sz="3000">
                <a:ea typeface="PMingLiU" charset="0"/>
                <a:sym typeface="+mn-ea"/>
              </a:rPr>
              <a:t>法</a:t>
            </a:r>
            <a:r>
              <a:rPr lang="zh-TW" altLang="zh-TW" sz="3000">
                <a:solidFill>
                  <a:schemeClr val="accent2"/>
                </a:solidFill>
                <a:ea typeface="PMingLiU" charset="0"/>
                <a:sym typeface="+mn-ea"/>
              </a:rPr>
              <a:t>想</a:t>
            </a:r>
            <a:r>
              <a:rPr lang="en-US" altLang="zh-TW" sz="3000">
                <a:ea typeface="PMingLiU" charset="0"/>
                <a:sym typeface="+mn-ea"/>
              </a:rPr>
              <a:t> , </a:t>
            </a:r>
            <a:r>
              <a:rPr lang="zh-TW" altLang="zh-TW" sz="3000">
                <a:ea typeface="PMingLiU" charset="0"/>
                <a:sym typeface="+mn-ea"/>
              </a:rPr>
              <a:t>相</a:t>
            </a:r>
            <a:r>
              <a:rPr lang="zh-TW" altLang="zh-TW" sz="3000">
                <a:solidFill>
                  <a:schemeClr val="accent2"/>
                </a:solidFill>
                <a:ea typeface="PMingLiU" charset="0"/>
                <a:sym typeface="+mn-ea"/>
              </a:rPr>
              <a:t>想</a:t>
            </a:r>
            <a:r>
              <a:rPr lang="en-US" altLang="zh-TW" sz="3000">
                <a:ea typeface="PMingLiU" charset="0"/>
                <a:sym typeface="+mn-ea"/>
              </a:rPr>
              <a:t>  bhūta-</a:t>
            </a:r>
            <a:r>
              <a:rPr lang="en-US" altLang="zh-TW" sz="3000">
                <a:solidFill>
                  <a:srgbClr val="FF0000"/>
                </a:solidFill>
                <a:ea typeface="PMingLiU" charset="0"/>
                <a:sym typeface="+mn-ea"/>
              </a:rPr>
              <a:t>saṃjñā</a:t>
            </a:r>
            <a:r>
              <a:rPr lang="en-US" altLang="zh-TW" sz="3000">
                <a:ea typeface="PMingLiU" charset="0"/>
                <a:sym typeface="+mn-ea"/>
              </a:rPr>
              <a:t>, dharma-</a:t>
            </a:r>
            <a:r>
              <a:rPr lang="en-US" altLang="zh-TW" sz="3000">
                <a:solidFill>
                  <a:schemeClr val="accent2"/>
                </a:solidFill>
                <a:ea typeface="PMingLiU" charset="0"/>
                <a:sym typeface="+mn-ea"/>
              </a:rPr>
              <a:t>saṃjñā </a:t>
            </a:r>
            <a:r>
              <a:rPr lang="en-US" altLang="zh-TW" sz="3000">
                <a:ea typeface="PMingLiU" charset="0"/>
                <a:sym typeface="+mn-ea"/>
              </a:rPr>
              <a:t>, </a:t>
            </a:r>
            <a:r>
              <a:rPr lang="en-US" altLang="zh-TW" sz="3000">
                <a:solidFill>
                  <a:schemeClr val="accent4"/>
                </a:solidFill>
                <a:sym typeface="+mn-ea"/>
              </a:rPr>
              <a:t>lak</a:t>
            </a:r>
            <a:r>
              <a:rPr lang="en-US" altLang="zh-CN" sz="3000">
                <a:solidFill>
                  <a:schemeClr val="accent4"/>
                </a:solidFill>
                <a:sym typeface="+mn-ea"/>
              </a:rPr>
              <a:t>ṣ</a:t>
            </a:r>
            <a:r>
              <a:rPr lang="en-US" altLang="zh-TW" sz="3000">
                <a:solidFill>
                  <a:schemeClr val="accent4"/>
                </a:solidFill>
                <a:sym typeface="+mn-ea"/>
              </a:rPr>
              <a:t>aṇa</a:t>
            </a:r>
            <a:r>
              <a:rPr lang="en-US" altLang="zh-TW" sz="3000">
                <a:sym typeface="+mn-ea"/>
              </a:rPr>
              <a:t>-</a:t>
            </a:r>
            <a:r>
              <a:rPr lang="en-US" altLang="zh-TW" sz="3000">
                <a:solidFill>
                  <a:schemeClr val="accent2"/>
                </a:solidFill>
                <a:ea typeface="PMingLiU" charset="0"/>
                <a:sym typeface="+mn-ea"/>
              </a:rPr>
              <a:t>saṃjñā</a:t>
            </a:r>
            <a:endParaRPr lang="en-US" altLang="zh-TW" sz="3000">
              <a:ea typeface="PMingLiU" charset="0"/>
              <a:sym typeface="+mn-ea"/>
            </a:endParaRPr>
          </a:p>
          <a:p>
            <a:r>
              <a:rPr lang="zh-TW" altLang="en-US" sz="3000">
                <a:ea typeface="PMingLiU" charset="0"/>
              </a:rPr>
              <a:t>一切想</a:t>
            </a:r>
            <a:r>
              <a:rPr lang="en-US" altLang="zh-TW" sz="3000">
                <a:ea typeface="PMingLiU" charset="0"/>
              </a:rPr>
              <a:t>,</a:t>
            </a:r>
            <a:r>
              <a:rPr lang="zh-TW" altLang="en-US" sz="3000">
                <a:ea typeface="PMingLiU" charset="0"/>
              </a:rPr>
              <a:t>一眾生</a:t>
            </a:r>
            <a:r>
              <a:rPr lang="en-US" altLang="zh-TW" sz="3000">
                <a:ea typeface="PMingLiU" charset="0"/>
              </a:rPr>
              <a:t>,</a:t>
            </a:r>
            <a:r>
              <a:rPr lang="zh-TW" altLang="en-US" sz="3000">
                <a:ea typeface="PMingLiU" charset="0"/>
              </a:rPr>
              <a:t>一切法</a:t>
            </a:r>
            <a:r>
              <a:rPr lang="en-US" altLang="zh-TW" sz="3000">
                <a:ea typeface="PMingLiU" charset="0"/>
              </a:rPr>
              <a:t>, sattva-</a:t>
            </a:r>
            <a:r>
              <a:rPr lang="en-US" altLang="zh-TW" sz="3000">
                <a:solidFill>
                  <a:schemeClr val="accent2"/>
                </a:solidFill>
                <a:ea typeface="PMingLiU" charset="0"/>
              </a:rPr>
              <a:t>saṃjñā</a:t>
            </a:r>
            <a:r>
              <a:rPr lang="en-US" altLang="zh-TW" sz="3000">
                <a:ea typeface="PMingLiU" charset="0"/>
              </a:rPr>
              <a:t>, sarva-sattvās,  sarva-dharmā</a:t>
            </a:r>
            <a:endParaRPr lang="en-US" altLang="zh-TW" sz="3000">
              <a:sym typeface="+mn-ea"/>
            </a:endParaRPr>
          </a:p>
          <a:p>
            <a:r>
              <a:rPr lang="zh-TW" altLang="en-US" sz="3000">
                <a:ea typeface="PMingLiU" charset="0"/>
              </a:rPr>
              <a:t>凡夫</a:t>
            </a:r>
            <a:r>
              <a:rPr lang="en-US" altLang="zh-TW" sz="3000">
                <a:ea typeface="PMingLiU" charset="0"/>
              </a:rPr>
              <a:t> </a:t>
            </a:r>
            <a:r>
              <a:rPr lang="en-US" altLang="zh-CN" sz="3000">
                <a:ea typeface="PMingLiU" charset="0"/>
              </a:rPr>
              <a:t>bāla-pṛthagjanā ( </a:t>
            </a:r>
            <a:r>
              <a:rPr lang="zh-TW" altLang="en-US" sz="3000">
                <a:ea typeface="PMingLiU" charset="0"/>
              </a:rPr>
              <a:t>愚</a:t>
            </a:r>
            <a:r>
              <a:rPr lang="en-US" altLang="zh-TW" sz="3000">
                <a:ea typeface="PMingLiU" charset="0"/>
              </a:rPr>
              <a:t>-</a:t>
            </a:r>
            <a:r>
              <a:rPr lang="zh-TW" altLang="en-US" sz="3000">
                <a:ea typeface="PMingLiU" charset="0"/>
              </a:rPr>
              <a:t>個別人</a:t>
            </a:r>
            <a:r>
              <a:rPr lang="en-US" altLang="zh-TW" sz="3000">
                <a:ea typeface="PMingLiU" charset="0"/>
              </a:rPr>
              <a:t>)</a:t>
            </a:r>
            <a:endParaRPr lang="en-US" altLang="zh-TW" sz="3000">
              <a:ea typeface="PMingLiU" charset="0"/>
            </a:endParaRPr>
          </a:p>
          <a:p>
            <a:r>
              <a:rPr lang="zh-TW" altLang="zh-TW" sz="3000">
                <a:ea typeface="PMingLiU" charset="0"/>
                <a:sym typeface="+mn-ea"/>
              </a:rPr>
              <a:t>世界</a:t>
            </a:r>
            <a:r>
              <a:rPr lang="en-US" altLang="zh-TW" sz="3000">
                <a:ea typeface="PMingLiU" charset="0"/>
                <a:sym typeface="+mn-ea"/>
              </a:rPr>
              <a:t> </a:t>
            </a:r>
            <a:r>
              <a:rPr lang="en-US" altLang="zh-TW" sz="3000">
                <a:sym typeface="+mn-ea"/>
              </a:rPr>
              <a:t>loka-dhātu ( </a:t>
            </a:r>
            <a:r>
              <a:rPr lang="zh-TW" altLang="en-US" sz="3000">
                <a:sym typeface="+mn-ea"/>
              </a:rPr>
              <a:t>世間界</a:t>
            </a:r>
            <a:r>
              <a:rPr lang="en-US" altLang="zh-TW" sz="3000">
                <a:sym typeface="+mn-ea"/>
              </a:rPr>
              <a:t>)</a:t>
            </a:r>
            <a:endParaRPr lang="en-US" altLang="zh-TW" sz="3000">
              <a:sym typeface="+mn-ea"/>
            </a:endParaRPr>
          </a:p>
          <a:p>
            <a:endParaRPr lang="en-US" altLang="zh-CN" sz="3200">
              <a:ea typeface="PMingLiU" charset="0"/>
            </a:endParaRPr>
          </a:p>
          <a:p>
            <a:endParaRPr lang="en-US" altLang="zh-TW" sz="3200">
              <a:sym typeface="+mn-e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TW" altLang="en-US"/>
              <a:t>多</a:t>
            </a:r>
            <a:r>
              <a:rPr lang="zh-TW" altLang="en-US"/>
              <a:t>義詞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209675"/>
            <a:ext cx="10515600" cy="5257800"/>
          </a:xfrm>
        </p:spPr>
        <p:txBody>
          <a:bodyPr>
            <a:normAutofit fontScale="90000"/>
          </a:bodyPr>
          <a:p>
            <a:r>
              <a:rPr lang="zh-TW" altLang="en-US" sz="3100">
                <a:sym typeface="+mn-ea"/>
              </a:rPr>
              <a:t>住</a:t>
            </a:r>
            <a:r>
              <a:rPr lang="en-US" altLang="zh-TW" sz="3100">
                <a:sym typeface="+mn-ea"/>
              </a:rPr>
              <a:t> </a:t>
            </a:r>
            <a:endParaRPr lang="en-US" altLang="zh-TW" sz="3100"/>
          </a:p>
          <a:p>
            <a:pPr lvl="1"/>
            <a:r>
              <a:rPr lang="zh-TW" altLang="en-US" sz="3100">
                <a:sym typeface="+mn-ea"/>
              </a:rPr>
              <a:t>居住</a:t>
            </a:r>
            <a:r>
              <a:rPr lang="en-US" altLang="zh-TW" sz="3100">
                <a:sym typeface="+mn-ea"/>
              </a:rPr>
              <a:t> </a:t>
            </a:r>
            <a:r>
              <a:rPr lang="en-US" altLang="zh-CN" sz="3100">
                <a:sym typeface="+mn-ea"/>
              </a:rPr>
              <a:t>viharati</a:t>
            </a:r>
            <a:r>
              <a:rPr lang="en-US" altLang="zh-TW" sz="3100">
                <a:sym typeface="+mn-ea"/>
              </a:rPr>
              <a:t> (</a:t>
            </a:r>
            <a:r>
              <a:rPr lang="zh-CN" altLang="en-US" sz="3100">
                <a:sym typeface="+mn-ea"/>
              </a:rPr>
              <a:t>住舍衛國</a:t>
            </a:r>
            <a:r>
              <a:rPr lang="en-US" altLang="zh-CN" sz="3100">
                <a:sym typeface="+mn-ea"/>
              </a:rPr>
              <a:t>)</a:t>
            </a:r>
            <a:endParaRPr lang="zh-CN" altLang="en-US" sz="3100">
              <a:sym typeface="+mn-ea"/>
            </a:endParaRPr>
          </a:p>
          <a:p>
            <a:pPr lvl="1"/>
            <a:r>
              <a:rPr lang="zh-TW" altLang="en-US" sz="3100">
                <a:sym typeface="+mn-ea"/>
              </a:rPr>
              <a:t>住、立住、保持、停住。</a:t>
            </a:r>
            <a:r>
              <a:rPr lang="en-US" altLang="zh-TW" sz="3100">
                <a:sym typeface="+mn-ea"/>
              </a:rPr>
              <a:t> </a:t>
            </a:r>
            <a:r>
              <a:rPr lang="en-US" altLang="zh-CN" sz="3100"/>
              <a:t>tiṣṭhati sth</a:t>
            </a:r>
            <a:r>
              <a:rPr lang="en-US" altLang="en-US" sz="3100"/>
              <a:t>ā</a:t>
            </a:r>
            <a:r>
              <a:rPr lang="en-US" altLang="zh-CN" sz="3100">
                <a:sym typeface="+mn-ea"/>
              </a:rPr>
              <a:t>,</a:t>
            </a:r>
            <a:endParaRPr lang="en-US" altLang="zh-CN" sz="3100">
              <a:sym typeface="+mn-ea"/>
            </a:endParaRPr>
          </a:p>
          <a:p>
            <a:pPr lvl="0"/>
            <a:r>
              <a:rPr lang="zh-TW" altLang="en-US" sz="3100">
                <a:sym typeface="+mn-ea"/>
              </a:rPr>
              <a:t>身</a:t>
            </a:r>
            <a:r>
              <a:rPr lang="en-US" altLang="zh-TW" sz="3100">
                <a:sym typeface="+mn-ea"/>
              </a:rPr>
              <a:t>(kaya)</a:t>
            </a:r>
            <a:r>
              <a:rPr lang="zh-TW" altLang="en-US" sz="3100">
                <a:sym typeface="+mn-ea"/>
              </a:rPr>
              <a:t>、大身</a:t>
            </a:r>
            <a:r>
              <a:rPr lang="en-US" altLang="zh-TW" sz="3100">
                <a:sym typeface="+mn-ea"/>
              </a:rPr>
              <a:t> (atmabhava, </a:t>
            </a:r>
            <a:r>
              <a:rPr lang="en-US" altLang="zh-CN" sz="3100">
                <a:sym typeface="+mn-ea"/>
              </a:rPr>
              <a:t>mah</a:t>
            </a:r>
            <a:r>
              <a:rPr lang="en-US" altLang="en-US" sz="3100">
                <a:sym typeface="+mn-ea"/>
              </a:rPr>
              <a:t>ā</a:t>
            </a:r>
            <a:r>
              <a:rPr lang="en-US" altLang="zh-CN" sz="3100">
                <a:sym typeface="+mn-ea"/>
              </a:rPr>
              <a:t>k</a:t>
            </a:r>
            <a:r>
              <a:rPr lang="en-US" altLang="en-US" sz="3100">
                <a:sym typeface="+mn-ea"/>
              </a:rPr>
              <a:t>ā</a:t>
            </a:r>
            <a:r>
              <a:rPr lang="en-US" altLang="zh-CN" sz="3100">
                <a:sym typeface="+mn-ea"/>
              </a:rPr>
              <a:t>ya</a:t>
            </a:r>
            <a:r>
              <a:rPr lang="en-US" altLang="zh-TW" sz="3100">
                <a:sym typeface="+mn-ea"/>
              </a:rPr>
              <a:t>)</a:t>
            </a:r>
            <a:r>
              <a:rPr lang="zh-TW" altLang="en-US" sz="3100">
                <a:sym typeface="+mn-ea"/>
              </a:rPr>
              <a:t>、身相</a:t>
            </a:r>
            <a:r>
              <a:rPr lang="en-US" altLang="zh-TW" sz="3100">
                <a:sym typeface="+mn-ea"/>
              </a:rPr>
              <a:t> (</a:t>
            </a:r>
            <a:r>
              <a:rPr lang="en-US" altLang="zh-CN" sz="3100"/>
              <a:t>lakṣaṇa-sampad</a:t>
            </a:r>
            <a:r>
              <a:rPr lang="en-US" altLang="en-US" sz="3100"/>
              <a:t>ā)</a:t>
            </a:r>
            <a:r>
              <a:rPr lang="zh-TW" altLang="en-US" sz="3100">
                <a:sym typeface="+mn-ea"/>
              </a:rPr>
              <a:t>。</a:t>
            </a:r>
            <a:endParaRPr lang="en-US" altLang="zh-CN" sz="3100"/>
          </a:p>
          <a:p>
            <a:r>
              <a:rPr lang="zh-TW" altLang="en-US" sz="3100"/>
              <a:t>相</a:t>
            </a:r>
            <a:r>
              <a:rPr lang="en-US" altLang="zh-TW" sz="3100"/>
              <a:t>  </a:t>
            </a:r>
            <a:endParaRPr lang="en-US" altLang="zh-TW" sz="3100"/>
          </a:p>
          <a:p>
            <a:pPr lvl="1"/>
            <a:r>
              <a:rPr lang="zh-TW" altLang="en-US" sz="3100">
                <a:sym typeface="+mn-ea"/>
              </a:rPr>
              <a:t>人相</a:t>
            </a:r>
            <a:r>
              <a:rPr lang="en-US" altLang="zh-TW" sz="3100">
                <a:sym typeface="+mn-ea"/>
              </a:rPr>
              <a:t>(</a:t>
            </a:r>
            <a:r>
              <a:rPr lang="en-US" altLang="zh-CN" sz="3100"/>
              <a:t>pudgala-</a:t>
            </a:r>
            <a:r>
              <a:rPr lang="en-US" altLang="zh-CN" sz="3100">
                <a:solidFill>
                  <a:schemeClr val="accent4"/>
                </a:solidFill>
              </a:rPr>
              <a:t>saṃj</a:t>
            </a:r>
            <a:r>
              <a:rPr lang="en-US" altLang="en-US" sz="3100">
                <a:solidFill>
                  <a:schemeClr val="accent4"/>
                </a:solidFill>
              </a:rPr>
              <a:t>ñā</a:t>
            </a:r>
            <a:r>
              <a:rPr lang="en-US" altLang="en-US" sz="3100"/>
              <a:t>)</a:t>
            </a:r>
            <a:r>
              <a:rPr lang="zh-TW" altLang="en-US" sz="3100">
                <a:sym typeface="+mn-ea"/>
              </a:rPr>
              <a:t>、實相</a:t>
            </a:r>
            <a:r>
              <a:rPr lang="en-US" altLang="zh-TW" sz="3100">
                <a:sym typeface="+mn-ea"/>
              </a:rPr>
              <a:t>(</a:t>
            </a:r>
            <a:r>
              <a:rPr lang="en-US" altLang="zh-CN" sz="3100">
                <a:sym typeface="+mn-ea"/>
              </a:rPr>
              <a:t>bh</a:t>
            </a:r>
            <a:r>
              <a:rPr lang="en-US" altLang="en-US" sz="3100">
                <a:sym typeface="+mn-ea"/>
              </a:rPr>
              <a:t>ū</a:t>
            </a:r>
            <a:r>
              <a:rPr lang="en-US" altLang="zh-CN" sz="3100">
                <a:sym typeface="+mn-ea"/>
              </a:rPr>
              <a:t>ta-</a:t>
            </a:r>
            <a:r>
              <a:rPr lang="en-US" altLang="zh-CN" sz="3100">
                <a:solidFill>
                  <a:schemeClr val="accent4"/>
                </a:solidFill>
                <a:sym typeface="+mn-ea"/>
              </a:rPr>
              <a:t>saṃj</a:t>
            </a:r>
            <a:r>
              <a:rPr lang="en-US" altLang="en-US" sz="3100">
                <a:solidFill>
                  <a:schemeClr val="accent4"/>
                </a:solidFill>
                <a:sym typeface="+mn-ea"/>
              </a:rPr>
              <a:t>ñā</a:t>
            </a:r>
            <a:r>
              <a:rPr lang="en-US" altLang="zh-CN" sz="3100">
                <a:sym typeface="+mn-ea"/>
              </a:rPr>
              <a:t>)</a:t>
            </a:r>
            <a:r>
              <a:rPr lang="zh-TW" altLang="en-US" sz="3100">
                <a:sym typeface="+mn-ea"/>
              </a:rPr>
              <a:t>、</a:t>
            </a:r>
            <a:endParaRPr lang="zh-TW" altLang="en-US" sz="3100">
              <a:sym typeface="+mn-ea"/>
            </a:endParaRPr>
          </a:p>
          <a:p>
            <a:pPr lvl="1"/>
            <a:r>
              <a:rPr lang="zh-TW" altLang="en-US" sz="3100">
                <a:sym typeface="+mn-ea"/>
              </a:rPr>
              <a:t>相非相</a:t>
            </a:r>
            <a:r>
              <a:rPr lang="en-US" altLang="zh-TW" sz="3100">
                <a:sym typeface="+mn-ea"/>
              </a:rPr>
              <a:t>(</a:t>
            </a:r>
            <a:r>
              <a:rPr lang="en-US" altLang="zh-CN" sz="3100">
                <a:solidFill>
                  <a:schemeClr val="accent4"/>
                </a:solidFill>
                <a:sym typeface="+mn-ea"/>
              </a:rPr>
              <a:t>lakṣaṇa</a:t>
            </a:r>
            <a:r>
              <a:rPr lang="en-US" altLang="zh-CN" sz="3100">
                <a:sym typeface="+mn-ea"/>
              </a:rPr>
              <a:t>-alakṣaṇa)</a:t>
            </a:r>
            <a:r>
              <a:rPr lang="zh-TW" altLang="en-US" sz="3100">
                <a:sym typeface="+mn-ea"/>
              </a:rPr>
              <a:t>、三十二相</a:t>
            </a:r>
            <a:r>
              <a:rPr lang="en-US" altLang="zh-TW" sz="3100">
                <a:sym typeface="+mn-ea"/>
              </a:rPr>
              <a:t>(</a:t>
            </a:r>
            <a:r>
              <a:rPr lang="en-US" altLang="zh-CN" sz="3100"/>
              <a:t>dv</a:t>
            </a:r>
            <a:r>
              <a:rPr lang="en-US" altLang="en-US" sz="3100"/>
              <a:t>ā</a:t>
            </a:r>
            <a:r>
              <a:rPr lang="en-US" altLang="zh-CN" sz="3100"/>
              <a:t>triṃ</a:t>
            </a:r>
            <a:r>
              <a:rPr lang="en-US" altLang="en-US" sz="3100"/>
              <a:t>ś</a:t>
            </a:r>
            <a:r>
              <a:rPr lang="en-US" altLang="zh-CN" sz="3100"/>
              <a:t>an-mah</a:t>
            </a:r>
            <a:r>
              <a:rPr lang="en-US" altLang="en-US" sz="3100"/>
              <a:t>ā</a:t>
            </a:r>
            <a:r>
              <a:rPr lang="en-US" altLang="zh-CN" sz="3100"/>
              <a:t>puruṣa-</a:t>
            </a:r>
            <a:r>
              <a:rPr lang="en-US" altLang="zh-CN" sz="3100">
                <a:solidFill>
                  <a:schemeClr val="accent4"/>
                </a:solidFill>
              </a:rPr>
              <a:t>lakṣaṇais</a:t>
            </a:r>
            <a:r>
              <a:rPr lang="en-US" altLang="zh-CN" sz="3100"/>
              <a:t>)</a:t>
            </a:r>
            <a:r>
              <a:rPr lang="zh-TW" altLang="en-US" sz="3100">
                <a:sym typeface="+mn-ea"/>
              </a:rPr>
              <a:t>、</a:t>
            </a:r>
            <a:endParaRPr lang="zh-TW" altLang="en-US" sz="3100">
              <a:sym typeface="+mn-ea"/>
            </a:endParaRPr>
          </a:p>
          <a:p>
            <a:pPr lvl="1"/>
            <a:r>
              <a:rPr lang="zh-TW" altLang="en-US" sz="3100">
                <a:sym typeface="+mn-ea"/>
              </a:rPr>
              <a:t>不住於相</a:t>
            </a:r>
            <a:r>
              <a:rPr lang="en-US" altLang="zh-TW" sz="3100">
                <a:sym typeface="+mn-ea"/>
              </a:rPr>
              <a:t>(</a:t>
            </a:r>
            <a:r>
              <a:rPr lang="en-US" altLang="zh-CN" sz="3100">
                <a:solidFill>
                  <a:schemeClr val="accent4"/>
                </a:solidFill>
              </a:rPr>
              <a:t>nimitta</a:t>
            </a:r>
            <a:r>
              <a:rPr lang="en-US" altLang="zh-CN" sz="3100"/>
              <a:t>-saṃj</a:t>
            </a:r>
            <a:r>
              <a:rPr lang="en-US" altLang="en-US" sz="3100"/>
              <a:t>ñā</a:t>
            </a:r>
            <a:r>
              <a:rPr lang="en-US" altLang="zh-CN" sz="3100"/>
              <a:t>y</a:t>
            </a:r>
            <a:r>
              <a:rPr lang="en-US" altLang="en-US" sz="3100"/>
              <a:t>ā</a:t>
            </a:r>
            <a:r>
              <a:rPr lang="en-US" altLang="zh-CN" sz="3100"/>
              <a:t>m)</a:t>
            </a:r>
            <a:r>
              <a:rPr lang="zh-TW" altLang="en-US" sz="3100">
                <a:sym typeface="+mn-ea"/>
              </a:rPr>
              <a:t>、</a:t>
            </a:r>
            <a:endParaRPr lang="zh-TW" altLang="en-US" sz="3100">
              <a:sym typeface="+mn-ea"/>
            </a:endParaRPr>
          </a:p>
          <a:p>
            <a:pPr lvl="1"/>
            <a:r>
              <a:rPr lang="zh-TW" altLang="en-US" sz="3100">
                <a:sym typeface="+mn-ea"/>
              </a:rPr>
              <a:t>斷滅相</a:t>
            </a:r>
            <a:r>
              <a:rPr lang="en-US" altLang="zh-TW" sz="3100">
                <a:sym typeface="+mn-ea"/>
              </a:rPr>
              <a:t>(</a:t>
            </a:r>
            <a:r>
              <a:rPr lang="en-US" altLang="zh-CN" sz="3100"/>
              <a:t>vin</a:t>
            </a:r>
            <a:r>
              <a:rPr lang="en-US" altLang="en-US" sz="3100"/>
              <a:t>āś</a:t>
            </a:r>
            <a:r>
              <a:rPr lang="en-US" altLang="zh-CN" sz="3100"/>
              <a:t>aḥ </a:t>
            </a:r>
            <a:r>
              <a:rPr lang="en-US" altLang="zh-CN" sz="3100">
                <a:solidFill>
                  <a:schemeClr val="accent4"/>
                </a:solidFill>
              </a:rPr>
              <a:t>praj</a:t>
            </a:r>
            <a:r>
              <a:rPr lang="en-US" altLang="en-US" sz="3100">
                <a:solidFill>
                  <a:schemeClr val="accent4"/>
                </a:solidFill>
              </a:rPr>
              <a:t>ñ</a:t>
            </a:r>
            <a:r>
              <a:rPr lang="en-US" altLang="zh-CN" sz="3100">
                <a:solidFill>
                  <a:schemeClr val="accent4"/>
                </a:solidFill>
              </a:rPr>
              <a:t>apto </a:t>
            </a:r>
            <a:r>
              <a:rPr lang="en-US" altLang="zh-CN" sz="3100"/>
              <a:t>nocchedaḥ)</a:t>
            </a:r>
            <a:r>
              <a:rPr lang="zh-TW" altLang="en-US" sz="3100">
                <a:sym typeface="+mn-ea"/>
              </a:rPr>
              <a:t>、</a:t>
            </a:r>
            <a:endParaRPr lang="zh-TW" altLang="en-US" sz="3100">
              <a:sym typeface="+mn-ea"/>
            </a:endParaRPr>
          </a:p>
          <a:p>
            <a:pPr lvl="1"/>
            <a:r>
              <a:rPr lang="zh-TW" altLang="en-US" sz="3100">
                <a:sym typeface="+mn-ea"/>
              </a:rPr>
              <a:t>一合相</a:t>
            </a:r>
            <a:r>
              <a:rPr lang="en-US" altLang="zh-TW" sz="3100">
                <a:sym typeface="+mn-ea"/>
              </a:rPr>
              <a:t>(</a:t>
            </a:r>
            <a:r>
              <a:rPr lang="en-US" altLang="zh-CN" sz="3100"/>
              <a:t>piṇḍa</a:t>
            </a:r>
            <a:r>
              <a:rPr lang="en-US" altLang="zh-CN" sz="3100">
                <a:solidFill>
                  <a:schemeClr val="accent4"/>
                </a:solidFill>
              </a:rPr>
              <a:t>gr</a:t>
            </a:r>
            <a:r>
              <a:rPr lang="en-US" altLang="en-US" sz="3100">
                <a:solidFill>
                  <a:schemeClr val="accent4"/>
                </a:solidFill>
              </a:rPr>
              <a:t>ā</a:t>
            </a:r>
            <a:r>
              <a:rPr lang="en-US" altLang="zh-CN" sz="3100">
                <a:solidFill>
                  <a:schemeClr val="accent4"/>
                </a:solidFill>
              </a:rPr>
              <a:t>ha</a:t>
            </a:r>
            <a:r>
              <a:rPr lang="en-US" altLang="en-US" sz="3100">
                <a:solidFill>
                  <a:schemeClr val="accent4"/>
                </a:solidFill>
              </a:rPr>
              <a:t>ś</a:t>
            </a:r>
            <a:r>
              <a:rPr lang="en-US" sz="3100"/>
              <a:t>)</a:t>
            </a:r>
            <a:r>
              <a:rPr lang="zh-TW" altLang="en-US" sz="3100">
                <a:sym typeface="+mn-ea"/>
              </a:rPr>
              <a:t>。</a:t>
            </a:r>
            <a:endParaRPr lang="zh-TW" altLang="en-US" sz="3100">
              <a:sym typeface="+mn-ea"/>
            </a:endParaRPr>
          </a:p>
          <a:p>
            <a:pPr lvl="1"/>
            <a:endParaRPr lang="zh-CN" altLang="en-US"/>
          </a:p>
          <a:p>
            <a:endParaRPr lang="en-US" altLang="zh-TW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TW" altLang="zh-CN"/>
              <a:t>初期大乘的局</a:t>
            </a:r>
            <a:r>
              <a:rPr lang="zh-TW" altLang="zh-CN"/>
              <a:t>面</a:t>
            </a:r>
            <a:endParaRPr lang="zh-TW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TW" altLang="en-US" sz="4400">
                <a:sym typeface="+mn-ea"/>
              </a:rPr>
              <a:t>受保守部派壓制。</a:t>
            </a:r>
            <a:endParaRPr lang="zh-TW" altLang="en-US" sz="4400">
              <a:sym typeface="+mn-ea"/>
            </a:endParaRPr>
          </a:p>
          <a:p>
            <a:r>
              <a:rPr lang="zh-TW" altLang="en-US" sz="4400"/>
              <a:t>南印度案達羅地區：信仰，佛的神化</a:t>
            </a:r>
            <a:r>
              <a:rPr lang="zh-TW" altLang="en-US" sz="4400"/>
              <a:t>。</a:t>
            </a:r>
            <a:endParaRPr lang="zh-TW" altLang="en-US" sz="4400"/>
          </a:p>
          <a:p>
            <a:r>
              <a:rPr lang="zh-TW" altLang="en-US" sz="4400"/>
              <a:t>犍陀羅地區，體系化，理論框架。</a:t>
            </a:r>
            <a:endParaRPr lang="zh-TW" altLang="en-US" sz="4400"/>
          </a:p>
          <a:p>
            <a:pPr lvl="1"/>
            <a:r>
              <a:rPr lang="zh-TW" altLang="en-US" sz="3600">
                <a:sym typeface="+mn-ea"/>
              </a:rPr>
              <a:t>說一切有部：</a:t>
            </a:r>
            <a:r>
              <a:rPr lang="zh-TW" altLang="en-US" sz="3600"/>
              <a:t>龍樹、無著、馬鳴</a:t>
            </a:r>
            <a:endParaRPr lang="zh-TW" altLang="en-US" sz="3600"/>
          </a:p>
          <a:p>
            <a:pPr lvl="0"/>
            <a:endParaRPr lang="zh-TW" altLang="en-US" sz="3995"/>
          </a:p>
          <a:p>
            <a:pPr marL="0" indent="0">
              <a:buNone/>
            </a:pPr>
            <a:r>
              <a:rPr lang="zh-CN" altLang="en-US" sz="4000">
                <a:sym typeface="+mn-ea"/>
              </a:rPr>
              <a:t>初期大乘佛教之起源與開展</a:t>
            </a:r>
            <a:r>
              <a:rPr lang="en-US" altLang="zh-CN" sz="4000">
                <a:sym typeface="+mn-ea"/>
              </a:rPr>
              <a:t> </a:t>
            </a:r>
            <a:r>
              <a:rPr lang="zh-TW" altLang="en-US" sz="4000">
                <a:sym typeface="+mn-ea"/>
              </a:rPr>
              <a:t>印順法師</a:t>
            </a:r>
            <a:endParaRPr lang="zh-TW" altLang="en-US" sz="4000"/>
          </a:p>
          <a:p>
            <a:pPr marL="0" indent="0">
              <a:buNone/>
            </a:pPr>
            <a:endParaRPr lang="en-US" altLang="zh-TW" sz="40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TW" altLang="en-US"/>
              <a:t>初出</a:t>
            </a:r>
            <a:r>
              <a:rPr lang="zh-TW" altLang="en-US"/>
              <a:t>之困</a:t>
            </a:r>
            <a:r>
              <a:rPr lang="zh-TW" altLang="en-US"/>
              <a:t>境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TW" altLang="zh-CN" sz="4800"/>
              <a:t>不驚不怖，甚為希有</a:t>
            </a:r>
            <a:r>
              <a:rPr lang="zh-TW" altLang="zh-CN" sz="4800"/>
              <a:t>。</a:t>
            </a:r>
            <a:endParaRPr lang="zh-TW" altLang="zh-CN" sz="4800"/>
          </a:p>
          <a:p>
            <a:r>
              <a:rPr lang="zh-TW" altLang="zh-CN" sz="4800"/>
              <a:t>狂亂狐疑不信</a:t>
            </a:r>
            <a:r>
              <a:rPr lang="zh-TW" altLang="zh-CN" sz="4800"/>
              <a:t>。</a:t>
            </a:r>
            <a:endParaRPr lang="zh-TW" altLang="zh-CN" sz="4800"/>
          </a:p>
          <a:p>
            <a:r>
              <a:rPr lang="zh-TW" altLang="zh-CN" sz="4800">
                <a:sym typeface="+mn-ea"/>
              </a:rPr>
              <a:t>受持讀誦，為人輕賤。</a:t>
            </a:r>
            <a:r>
              <a:rPr lang="en-US" altLang="zh-TW" sz="4800">
                <a:sym typeface="+mn-ea"/>
              </a:rPr>
              <a:t> </a:t>
            </a:r>
            <a:endParaRPr lang="zh-TW" altLang="en-US" sz="4110">
              <a:sym typeface="+mn-e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TW" altLang="en-US"/>
              <a:t>推銷語</a:t>
            </a:r>
            <a:r>
              <a:rPr lang="en-US" altLang="zh-TW"/>
              <a:t> (13</a:t>
            </a:r>
            <a:r>
              <a:rPr lang="zh-TW" altLang="en-US"/>
              <a:t>章之後</a:t>
            </a:r>
            <a:r>
              <a:rPr lang="en-US" altLang="zh-TW"/>
              <a:t>)</a:t>
            </a:r>
            <a:endParaRPr lang="en-US" altLang="zh-TW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r>
              <a:rPr lang="zh-TW" altLang="zh-CN" sz="4400">
                <a:latin typeface="+mj-lt"/>
                <a:sym typeface="+mn-ea"/>
              </a:rPr>
              <a:t>聞是經不驚不怖、甚為希有。</a:t>
            </a:r>
            <a:endParaRPr lang="zh-TW" altLang="zh-CN" sz="4400">
              <a:latin typeface="+mj-lt"/>
            </a:endParaRPr>
          </a:p>
          <a:p>
            <a:r>
              <a:rPr lang="zh-TW" altLang="zh-CN" sz="4400">
                <a:latin typeface="+mj-lt"/>
              </a:rPr>
              <a:t>勝於恆河沙七寶布施功德。</a:t>
            </a:r>
            <a:endParaRPr lang="zh-TW" altLang="zh-CN" sz="4400">
              <a:latin typeface="+mj-lt"/>
            </a:endParaRPr>
          </a:p>
          <a:p>
            <a:r>
              <a:rPr lang="zh-CN" altLang="en-US" sz="4400">
                <a:latin typeface="PMingLiU (正文)" charset="0"/>
                <a:ea typeface="PMingLiU (正文)" charset="0"/>
              </a:rPr>
              <a:t>受持、讀誦、廣為人說，如來悉知是人、悉見是人</a:t>
            </a:r>
            <a:r>
              <a:rPr lang="zh-TW" altLang="zh-CN" sz="4400">
                <a:latin typeface="PMingLiU (正文)" charset="0"/>
                <a:ea typeface="PMingLiU (正文)" charset="0"/>
              </a:rPr>
              <a:t>。</a:t>
            </a:r>
            <a:r>
              <a:rPr lang="zh-CN" altLang="en-US" sz="4400">
                <a:latin typeface="PMingLiU (正文)" charset="0"/>
                <a:ea typeface="PMingLiU (正文)" charset="0"/>
              </a:rPr>
              <a:t>皆得成就不可量、不可稱、無有邊、不可思議功德！</a:t>
            </a:r>
            <a:endParaRPr lang="zh-CN" altLang="en-US" sz="4400">
              <a:latin typeface="PMingLiU (正文)" charset="0"/>
              <a:ea typeface="PMingLiU (正文)" charset="0"/>
            </a:endParaRPr>
          </a:p>
          <a:p>
            <a:r>
              <a:rPr lang="zh-TW" altLang="zh-CN" sz="4400">
                <a:latin typeface="+mn-ea"/>
                <a:sym typeface="+mn-ea"/>
              </a:rPr>
              <a:t>消滅應墮惡道之罪業。</a:t>
            </a:r>
            <a:endParaRPr lang="zh-TW" altLang="zh-CN" sz="4400">
              <a:latin typeface="+mn-ea"/>
            </a:endParaRPr>
          </a:p>
          <a:p>
            <a:endParaRPr lang="zh-TW" altLang="zh-CN" sz="4400">
              <a:latin typeface="+mn-e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TW" altLang="en-US"/>
              <a:t>疑</a:t>
            </a:r>
            <a:r>
              <a:rPr lang="zh-TW" altLang="en-US"/>
              <a:t>點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p>
            <a:r>
              <a:rPr lang="zh-TW" altLang="zh-CN" sz="4800">
                <a:sym typeface="+mn-ea"/>
              </a:rPr>
              <a:t>阿羅漢自證自知。</a:t>
            </a:r>
            <a:r>
              <a:rPr lang="en-US" altLang="zh-TW">
                <a:sym typeface="+mn-ea"/>
              </a:rPr>
              <a:t>9</a:t>
            </a:r>
            <a:r>
              <a:rPr lang="zh-TW" altLang="en-US">
                <a:sym typeface="+mn-ea"/>
              </a:rPr>
              <a:t>一相無相</a:t>
            </a:r>
            <a:endParaRPr lang="zh-TW" altLang="zh-CN" sz="4800">
              <a:sym typeface="+mn-ea"/>
            </a:endParaRPr>
          </a:p>
          <a:p>
            <a:r>
              <a:rPr lang="zh-TW" altLang="zh-CN" sz="4800">
                <a:sym typeface="+mn-ea"/>
              </a:rPr>
              <a:t>阿羅漢涕泣。</a:t>
            </a:r>
            <a:r>
              <a:rPr lang="en-US" altLang="zh-TW" sz="2400">
                <a:sym typeface="+mn-ea"/>
              </a:rPr>
              <a:t>14</a:t>
            </a:r>
            <a:r>
              <a:rPr lang="zh-TW" altLang="en-US" sz="2400">
                <a:sym typeface="+mn-ea"/>
              </a:rPr>
              <a:t>離相寂滅</a:t>
            </a:r>
            <a:endParaRPr lang="zh-TW" altLang="zh-CN" sz="4800">
              <a:sym typeface="+mn-ea"/>
            </a:endParaRPr>
          </a:p>
          <a:p>
            <a:r>
              <a:rPr lang="zh-TW" altLang="zh-CN" sz="4800"/>
              <a:t>何為謗佛。</a:t>
            </a:r>
            <a:r>
              <a:rPr lang="en-US" altLang="zh-TW"/>
              <a:t>21</a:t>
            </a:r>
            <a:r>
              <a:rPr lang="zh-TW" altLang="en-US"/>
              <a:t>非說所說章</a:t>
            </a:r>
            <a:endParaRPr lang="zh-TW" altLang="zh-CN"/>
          </a:p>
          <a:p>
            <a:r>
              <a:rPr lang="zh-TW" altLang="zh-CN" sz="4800"/>
              <a:t>小法、下劣信解、小信解。</a:t>
            </a:r>
            <a:r>
              <a:rPr lang="en-US" altLang="zh-TW">
                <a:sym typeface="+mn-ea"/>
              </a:rPr>
              <a:t>15</a:t>
            </a:r>
            <a:r>
              <a:rPr lang="zh-TW" altLang="en-US">
                <a:sym typeface="+mn-ea"/>
              </a:rPr>
              <a:t>持經功</a:t>
            </a:r>
            <a:r>
              <a:rPr lang="zh-TW" altLang="en-US">
                <a:sym typeface="+mn-ea"/>
              </a:rPr>
              <a:t>德</a:t>
            </a:r>
            <a:endParaRPr lang="zh-TW" altLang="zh-CN" sz="4800"/>
          </a:p>
          <a:p>
            <a:pPr marL="0" indent="0">
              <a:buNone/>
            </a:pPr>
            <a:endParaRPr lang="zh-TW" altLang="zh-CN"/>
          </a:p>
          <a:p>
            <a:endParaRPr lang="zh-TW" altLang="zh-CN"/>
          </a:p>
          <a:p>
            <a:endParaRPr lang="zh-TW" altLang="zh-CN"/>
          </a:p>
          <a:p>
            <a:endParaRPr lang="zh-TW" altLang="zh-CN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TW" altLang="en-US"/>
              <a:t>習</a:t>
            </a:r>
            <a:r>
              <a:rPr lang="zh-TW" altLang="en-US"/>
              <a:t>題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lang="zh-TW" altLang="zh-CN" sz="5400">
                <a:sym typeface="+mn-ea"/>
              </a:rPr>
              <a:t>一切聖賢皆以無為法而有差別</a:t>
            </a:r>
            <a:r>
              <a:rPr lang="en-US" altLang="zh-TW" sz="5400">
                <a:sym typeface="+mn-ea"/>
              </a:rPr>
              <a:t>ch7</a:t>
            </a:r>
            <a:endParaRPr lang="zh-TW" altLang="zh-CN" sz="5400">
              <a:sym typeface="+mn-ea"/>
            </a:endParaRPr>
          </a:p>
          <a:p>
            <a:r>
              <a:rPr lang="zh-TW" altLang="zh-CN" sz="5400">
                <a:sym typeface="+mn-ea"/>
              </a:rPr>
              <a:t>凡所有相，皆是虛妄。</a:t>
            </a:r>
            <a:r>
              <a:rPr lang="en-US" altLang="zh-TW" sz="5400">
                <a:sym typeface="+mn-ea"/>
              </a:rPr>
              <a:t>ch5</a:t>
            </a:r>
            <a:endParaRPr lang="zh-TW" altLang="zh-CN" sz="5400">
              <a:sym typeface="+mn-ea"/>
            </a:endParaRPr>
          </a:p>
          <a:p>
            <a:r>
              <a:rPr lang="zh-TW" altLang="zh-CN" sz="5400">
                <a:sym typeface="+mn-ea"/>
              </a:rPr>
              <a:t>若見諸相非相、即見如來</a:t>
            </a:r>
            <a:endParaRPr lang="zh-TW" altLang="zh-CN" sz="5400">
              <a:sym typeface="+mn-ea"/>
            </a:endParaRPr>
          </a:p>
          <a:p>
            <a:pPr lvl="1"/>
            <a:r>
              <a:rPr lang="zh-TW" altLang="zh-CN" sz="4625">
                <a:sym typeface="+mn-ea"/>
              </a:rPr>
              <a:t>選三位覺得解得好的視頻（標出時間）或文章（引用</a:t>
            </a:r>
            <a:r>
              <a:rPr lang="zh-TW" altLang="zh-CN" sz="4625">
                <a:sym typeface="+mn-ea"/>
              </a:rPr>
              <a:t>）</a:t>
            </a:r>
            <a:endParaRPr lang="zh-TW" altLang="zh-CN" sz="4625">
              <a:sym typeface="+mn-ea"/>
            </a:endParaRPr>
          </a:p>
          <a:p>
            <a:endParaRPr lang="zh-TW" altLang="zh-CN" sz="3600"/>
          </a:p>
          <a:p>
            <a:endParaRPr lang="zh-TW" altLang="zh-CN" sz="36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TW" altLang="zh-CN"/>
              <a:t>課前準</a:t>
            </a:r>
            <a:r>
              <a:rPr lang="zh-TW" altLang="zh-CN"/>
              <a:t>備</a:t>
            </a:r>
            <a:endParaRPr lang="zh-TW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lang="zh-TW" altLang="zh-CN" sz="4000"/>
              <a:t>重讀一遍</a:t>
            </a:r>
            <a:r>
              <a:rPr lang="zh-TW" altLang="zh-CN" sz="4000">
                <a:hlinkClick r:id="rId1" action="ppaction://hlinkfile"/>
              </a:rPr>
              <a:t>什</a:t>
            </a:r>
            <a:r>
              <a:rPr lang="zh-TW" altLang="en-US" sz="4000">
                <a:hlinkClick r:id="rId1" action="ppaction://hlinkfile"/>
              </a:rPr>
              <a:t>譯金剛經</a:t>
            </a:r>
            <a:r>
              <a:rPr lang="zh-TW" altLang="en-US" sz="4000"/>
              <a:t>經</a:t>
            </a:r>
            <a:r>
              <a:rPr lang="zh-TW" altLang="en-US" sz="4000"/>
              <a:t>文。</a:t>
            </a:r>
            <a:endParaRPr lang="en-US" altLang="zh-CN"/>
          </a:p>
          <a:p>
            <a:r>
              <a:rPr lang="zh-TW" altLang="en-US" sz="4000"/>
              <a:t>讀一篇</a:t>
            </a:r>
            <a:r>
              <a:rPr lang="en-US" altLang="zh-TW" sz="4000"/>
              <a:t> </a:t>
            </a:r>
            <a:r>
              <a:rPr lang="zh-TW" altLang="en-US" sz="4000">
                <a:sym typeface="+mn-ea"/>
              </a:rPr>
              <a:t>玄奘譯本</a:t>
            </a:r>
            <a:r>
              <a:rPr lang="en-US" altLang="zh-TW" sz="4000">
                <a:sym typeface="+mn-ea"/>
              </a:rPr>
              <a:t> </a:t>
            </a:r>
            <a:r>
              <a:rPr lang="zh-TW" altLang="en-US" sz="4000">
                <a:sym typeface="+mn-ea"/>
              </a:rPr>
              <a:t>：大般若經第九能斷金剛</a:t>
            </a:r>
            <a:r>
              <a:rPr lang="zh-TW" altLang="en-US" sz="4000">
                <a:sym typeface="+mn-ea"/>
              </a:rPr>
              <a:t>分</a:t>
            </a:r>
            <a:endParaRPr lang="zh-TW" altLang="en-US" sz="4000">
              <a:sym typeface="+mn-ea"/>
            </a:endParaRPr>
          </a:p>
          <a:p>
            <a:r>
              <a:rPr lang="zh-TW" altLang="en-US" sz="4000"/>
              <a:t>與玄奘譯本</a:t>
            </a:r>
            <a:r>
              <a:rPr lang="en-US" altLang="zh-TW" sz="4000"/>
              <a:t> </a:t>
            </a:r>
            <a:r>
              <a:rPr lang="zh-TW" altLang="en-US" sz="4000"/>
              <a:t>對讀一遍（</a:t>
            </a:r>
            <a:r>
              <a:rPr lang="en-US" altLang="zh-TW" sz="4000"/>
              <a:t> </a:t>
            </a:r>
            <a:r>
              <a:rPr lang="zh-TW" altLang="en-US" sz="4000"/>
              <a:t>前</a:t>
            </a:r>
            <a:r>
              <a:rPr lang="en-US" altLang="zh-TW" sz="4000"/>
              <a:t>13</a:t>
            </a:r>
            <a:r>
              <a:rPr lang="zh-TW" altLang="en-US" sz="4000"/>
              <a:t>章到如法受</a:t>
            </a:r>
            <a:r>
              <a:rPr lang="zh-TW" altLang="en-US" sz="4000"/>
              <a:t>持）。</a:t>
            </a:r>
            <a:endParaRPr lang="zh-TW" altLang="en-US" sz="4000"/>
          </a:p>
          <a:p>
            <a:r>
              <a:rPr lang="zh-TW" altLang="en-US" sz="4000"/>
              <a:t>能閱讀英文者讀一遍</a:t>
            </a:r>
            <a:endParaRPr lang="zh-TW" altLang="en-US" sz="4000"/>
          </a:p>
          <a:p>
            <a:pPr lvl="1"/>
            <a:r>
              <a:rPr lang="en-US" altLang="zh-TW" sz="3425"/>
              <a:t> Edward Conze </a:t>
            </a:r>
            <a:r>
              <a:rPr lang="zh-TW" altLang="en-US" sz="3425"/>
              <a:t>的英譯本</a:t>
            </a:r>
            <a:r>
              <a:rPr lang="en-US" altLang="zh-TW" sz="3425"/>
              <a:t> Diamond Cutter</a:t>
            </a:r>
            <a:r>
              <a:rPr lang="zh-TW" altLang="en-US" sz="3425"/>
              <a:t>。</a:t>
            </a:r>
            <a:endParaRPr lang="zh-TW" altLang="en-US" sz="3425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TW" altLang="en-US"/>
              <a:t>大</a:t>
            </a:r>
            <a:r>
              <a:rPr lang="zh-TW" altLang="en-US"/>
              <a:t>綱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p>
            <a:r>
              <a:rPr lang="zh-TW" altLang="zh-CN" sz="4800">
                <a:sym typeface="+mn-ea"/>
              </a:rPr>
              <a:t>背景知</a:t>
            </a:r>
            <a:r>
              <a:rPr lang="zh-TW" altLang="zh-CN" sz="4800">
                <a:sym typeface="+mn-ea"/>
              </a:rPr>
              <a:t>識</a:t>
            </a:r>
            <a:endParaRPr lang="zh-TW" altLang="zh-CN" sz="4800">
              <a:sym typeface="+mn-ea"/>
            </a:endParaRPr>
          </a:p>
          <a:p>
            <a:r>
              <a:rPr lang="zh-TW" altLang="en-US" sz="4800">
                <a:sym typeface="+mn-ea"/>
              </a:rPr>
              <a:t>羅</a:t>
            </a:r>
            <a:r>
              <a:rPr lang="zh-TW" altLang="zh-CN" sz="4800">
                <a:sym typeface="+mn-ea"/>
              </a:rPr>
              <a:t>什譯本</a:t>
            </a:r>
            <a:endParaRPr lang="zh-TW" altLang="zh-CN" sz="4800">
              <a:sym typeface="+mn-ea"/>
            </a:endParaRPr>
          </a:p>
          <a:p>
            <a:r>
              <a:rPr lang="zh-TW" altLang="zh-CN" sz="4800">
                <a:sym typeface="+mn-ea"/>
              </a:rPr>
              <a:t>術語</a:t>
            </a:r>
            <a:endParaRPr lang="zh-TW" altLang="zh-CN" sz="4800">
              <a:sym typeface="+mn-ea"/>
            </a:endParaRPr>
          </a:p>
          <a:p>
            <a:r>
              <a:rPr lang="zh-TW" altLang="zh-CN" sz="4800"/>
              <a:t>推銷</a:t>
            </a:r>
            <a:r>
              <a:rPr lang="zh-TW" altLang="zh-CN" sz="4800"/>
              <a:t>語</a:t>
            </a:r>
            <a:endParaRPr lang="zh-TW" altLang="zh-CN" sz="4800"/>
          </a:p>
          <a:p>
            <a:r>
              <a:rPr lang="zh-TW" altLang="zh-CN" sz="4800"/>
              <a:t>疑點</a:t>
            </a:r>
            <a:endParaRPr lang="zh-TW" altLang="zh-CN" sz="4800"/>
          </a:p>
          <a:p>
            <a:r>
              <a:rPr lang="zh-TW" altLang="en-US" sz="4800">
                <a:sym typeface="+mn-ea"/>
              </a:rPr>
              <a:t>習</a:t>
            </a:r>
            <a:r>
              <a:rPr lang="zh-TW" altLang="en-US" sz="4800">
                <a:sym typeface="+mn-ea"/>
              </a:rPr>
              <a:t>題</a:t>
            </a:r>
            <a:endParaRPr lang="zh-TW" altLang="zh-CN" sz="4800"/>
          </a:p>
          <a:p>
            <a:endParaRPr lang="zh-TW" altLang="zh-CN" sz="4800"/>
          </a:p>
          <a:p>
            <a:pPr marL="0" indent="0">
              <a:buNone/>
            </a:pPr>
            <a:endParaRPr lang="zh-TW" altLang="zh-CN" sz="4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TW" altLang="zh-CN"/>
              <a:t>背景知</a:t>
            </a:r>
            <a:r>
              <a:rPr lang="zh-TW" altLang="zh-CN"/>
              <a:t>識</a:t>
            </a:r>
            <a:endParaRPr lang="zh-TW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r>
              <a:rPr lang="zh-TW" altLang="zh-CN" sz="4000">
                <a:sym typeface="+mn-ea"/>
              </a:rPr>
              <a:t>般若系經典：</a:t>
            </a:r>
            <a:r>
              <a:rPr lang="zh-TW" altLang="zh-CN" sz="4000">
                <a:sym typeface="+mn-ea"/>
              </a:rPr>
              <a:t>初期</a:t>
            </a:r>
            <a:r>
              <a:rPr lang="zh-TW" altLang="zh-CN" sz="4000">
                <a:sym typeface="+mn-ea"/>
              </a:rPr>
              <a:t>大乘，由</a:t>
            </a:r>
            <a:r>
              <a:rPr lang="zh-TW" altLang="zh-CN" sz="4000" u="sng">
                <a:sym typeface="+mn-ea"/>
              </a:rPr>
              <a:t>中觀派</a:t>
            </a:r>
            <a:r>
              <a:rPr lang="zh-TW" altLang="zh-CN" sz="4000">
                <a:sym typeface="+mn-ea"/>
              </a:rPr>
              <a:t>繼承發揚。</a:t>
            </a:r>
            <a:endParaRPr lang="zh-TW" altLang="zh-CN" sz="4000">
              <a:sym typeface="+mn-ea"/>
            </a:endParaRPr>
          </a:p>
          <a:p>
            <a:r>
              <a:rPr lang="zh-TW" altLang="en-US" sz="4000">
                <a:sym typeface="+mn-ea"/>
              </a:rPr>
              <a:t>地點：大乘起源南印度（重信仰</a:t>
            </a:r>
            <a:r>
              <a:rPr lang="en-US" altLang="zh-TW" sz="4000">
                <a:sym typeface="+mn-ea"/>
              </a:rPr>
              <a:t>, </a:t>
            </a:r>
            <a:r>
              <a:rPr lang="zh-TW" altLang="en-US" sz="4000">
                <a:sym typeface="+mn-ea"/>
              </a:rPr>
              <a:t>佛的</a:t>
            </a:r>
            <a:r>
              <a:rPr lang="zh-TW" altLang="en-US" sz="4000">
                <a:sym typeface="+mn-ea"/>
              </a:rPr>
              <a:t>神化</a:t>
            </a:r>
            <a:r>
              <a:rPr lang="zh-TW" altLang="en-US" sz="4000">
                <a:sym typeface="+mn-ea"/>
              </a:rPr>
              <a:t>），理論完善於犍陀羅地區（說一切有部）。</a:t>
            </a:r>
            <a:endParaRPr lang="zh-TW" altLang="en-US" sz="4000"/>
          </a:p>
          <a:p>
            <a:r>
              <a:rPr lang="zh-TW" altLang="zh-CN" sz="4000"/>
              <a:t>成書年代：佛滅後約</a:t>
            </a:r>
            <a:r>
              <a:rPr lang="en-US" altLang="zh-TW" sz="4000"/>
              <a:t>500~600</a:t>
            </a:r>
            <a:r>
              <a:rPr lang="zh-TW" altLang="en-US" sz="4000"/>
              <a:t>年。</a:t>
            </a:r>
            <a:endParaRPr lang="zh-TW" altLang="en-US" sz="4000"/>
          </a:p>
          <a:p>
            <a:pPr lvl="1"/>
            <a:r>
              <a:rPr lang="zh-TW" altLang="en-US" sz="3425"/>
              <a:t>理由：</a:t>
            </a:r>
            <a:r>
              <a:rPr lang="zh-TW" altLang="en-US" sz="3425">
                <a:solidFill>
                  <a:schemeClr val="accent6"/>
                </a:solidFill>
              </a:rPr>
              <a:t>空</a:t>
            </a:r>
            <a:r>
              <a:rPr lang="zh-TW" altLang="en-US" sz="3425"/>
              <a:t>及</a:t>
            </a:r>
            <a:r>
              <a:rPr lang="zh-TW" altLang="en-US" sz="3425">
                <a:solidFill>
                  <a:schemeClr val="accent6"/>
                </a:solidFill>
              </a:rPr>
              <a:t>大乘</a:t>
            </a:r>
            <a:r>
              <a:rPr lang="zh-TW" altLang="en-US" sz="3425"/>
              <a:t>之概念未完全確立。</a:t>
            </a:r>
            <a:endParaRPr lang="zh-TW" altLang="en-US" sz="3425"/>
          </a:p>
          <a:p>
            <a:pPr lvl="1"/>
            <a:r>
              <a:rPr lang="en-US" altLang="zh-TW" sz="3425"/>
              <a:t>6</a:t>
            </a:r>
            <a:r>
              <a:rPr lang="zh-TW" altLang="en-US" sz="3425"/>
              <a:t>正信希有章：如來滅後，後五百歲</a:t>
            </a:r>
            <a:r>
              <a:rPr lang="en-US" altLang="zh-TW" sz="3425"/>
              <a:t>…</a:t>
            </a:r>
            <a:r>
              <a:rPr lang="en-US" altLang="zh-TW" sz="3425"/>
              <a:t>…</a:t>
            </a:r>
            <a:endParaRPr lang="en-US" altLang="zh-TW" sz="3425"/>
          </a:p>
          <a:p>
            <a:pPr lvl="1"/>
            <a:r>
              <a:rPr lang="en-US" altLang="zh-TW" sz="3425"/>
              <a:t>14</a:t>
            </a:r>
            <a:r>
              <a:rPr lang="zh-TW" altLang="en-US" sz="3425"/>
              <a:t>離相寂滅章：若當來世，後五百歲，聞是經</a:t>
            </a:r>
            <a:r>
              <a:rPr lang="en-US" altLang="zh-TW" sz="3425"/>
              <a:t>…</a:t>
            </a:r>
            <a:endParaRPr lang="zh-TW" altLang="en-US" sz="3425"/>
          </a:p>
          <a:p>
            <a:endParaRPr lang="zh-TW" altLang="en-US" sz="3600"/>
          </a:p>
          <a:p>
            <a:endParaRPr lang="zh-TW" altLang="en-US" sz="36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TW" altLang="en-US"/>
              <a:t>人</a:t>
            </a:r>
            <a:r>
              <a:rPr lang="zh-TW" altLang="en-US"/>
              <a:t>物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1635" y="1825625"/>
            <a:ext cx="10972165" cy="4351655"/>
          </a:xfrm>
        </p:spPr>
        <p:txBody>
          <a:bodyPr>
            <a:normAutofit lnSpcReduction="10000"/>
          </a:bodyPr>
          <a:p>
            <a:r>
              <a:rPr lang="zh-TW" altLang="zh-CN" sz="4400"/>
              <a:t>佛</a:t>
            </a:r>
            <a:endParaRPr lang="zh-TW" altLang="zh-CN" sz="4400"/>
          </a:p>
          <a:p>
            <a:r>
              <a:rPr lang="zh-TW" altLang="zh-CN" sz="4400"/>
              <a:t>須菩</a:t>
            </a:r>
            <a:r>
              <a:rPr lang="zh-TW" altLang="zh-CN" sz="4400"/>
              <a:t>提</a:t>
            </a:r>
            <a:endParaRPr lang="zh-TW" altLang="zh-CN" sz="4400"/>
          </a:p>
          <a:p>
            <a:r>
              <a:rPr lang="zh-TW" altLang="zh-CN" sz="4400"/>
              <a:t>次要人</a:t>
            </a:r>
            <a:r>
              <a:rPr lang="zh-TW" altLang="zh-CN" sz="4400"/>
              <a:t>物</a:t>
            </a:r>
            <a:endParaRPr lang="zh-TW" altLang="zh-CN" sz="4400"/>
          </a:p>
          <a:p>
            <a:pPr marL="457200" lvl="1" indent="0">
              <a:buNone/>
            </a:pPr>
            <a:r>
              <a:rPr lang="en-US" altLang="zh-TW" sz="2000">
                <a:sym typeface="+mn-ea"/>
              </a:rPr>
              <a:t>14</a:t>
            </a:r>
            <a:r>
              <a:rPr lang="zh-TW" altLang="en-US" sz="2000">
                <a:sym typeface="+mn-ea"/>
              </a:rPr>
              <a:t>離相寂滅章</a:t>
            </a:r>
            <a:r>
              <a:rPr lang="en-US" altLang="zh-TW" sz="2000">
                <a:sym typeface="+mn-ea"/>
              </a:rPr>
              <a:t>.</a:t>
            </a:r>
            <a:r>
              <a:rPr lang="en-US" altLang="zh-TW" sz="3770">
                <a:sym typeface="+mn-ea"/>
              </a:rPr>
              <a:t> </a:t>
            </a:r>
            <a:r>
              <a:rPr lang="zh-TW" altLang="en-US" sz="3770">
                <a:sym typeface="+mn-ea"/>
              </a:rPr>
              <a:t>歌利王</a:t>
            </a:r>
            <a:r>
              <a:rPr lang="en-US" altLang="zh-CN" sz="3200"/>
              <a:t>Kal</a:t>
            </a:r>
            <a:r>
              <a:rPr lang="en-US" altLang="en-US" sz="3200"/>
              <a:t>ā</a:t>
            </a:r>
            <a:r>
              <a:rPr lang="en-US" altLang="zh-CN" sz="3200"/>
              <a:t>bu-r</a:t>
            </a:r>
            <a:r>
              <a:rPr lang="en-US" altLang="en-US" sz="3200"/>
              <a:t>ā</a:t>
            </a:r>
            <a:r>
              <a:rPr lang="en-US" altLang="zh-CN" sz="3200"/>
              <a:t>ja (Kalinga) </a:t>
            </a:r>
            <a:r>
              <a:rPr lang="en-US" altLang="zh-CN" sz="3200">
                <a:hlinkClick r:id="rId1" action="ppaction://hlinkfile"/>
              </a:rPr>
              <a:t> MN 21</a:t>
            </a:r>
            <a:r>
              <a:rPr lang="en-US" altLang="zh-CN" sz="3200"/>
              <a:t> </a:t>
            </a:r>
            <a:r>
              <a:rPr lang="zh-TW" altLang="en-US" sz="3200"/>
              <a:t>鋸喻經</a:t>
            </a:r>
            <a:endParaRPr lang="en-US" altLang="zh-CN" sz="3200"/>
          </a:p>
          <a:p>
            <a:pPr marL="457200" lvl="1" indent="0">
              <a:buNone/>
            </a:pPr>
            <a:r>
              <a:rPr lang="en-US" altLang="zh-TW" sz="2000"/>
              <a:t>17</a:t>
            </a:r>
            <a:r>
              <a:rPr lang="zh-TW" altLang="en-US" sz="2000"/>
              <a:t>究竟無我章</a:t>
            </a:r>
            <a:r>
              <a:rPr lang="en-US" altLang="zh-TW" sz="3770"/>
              <a:t>. </a:t>
            </a:r>
            <a:r>
              <a:rPr lang="zh-TW" altLang="zh-CN" sz="3770"/>
              <a:t>燃燈佛</a:t>
            </a:r>
            <a:r>
              <a:rPr lang="en-US" altLang="zh-CN" sz="3200"/>
              <a:t>D</a:t>
            </a:r>
            <a:r>
              <a:rPr lang="en-US" altLang="en-US" sz="3200"/>
              <a:t>ī</a:t>
            </a:r>
            <a:r>
              <a:rPr lang="en-US" altLang="zh-CN" sz="3200"/>
              <a:t>paṅkara</a:t>
            </a:r>
            <a:r>
              <a:rPr lang="zh-TW" altLang="en-US" sz="3200"/>
              <a:t>授記</a:t>
            </a:r>
            <a:r>
              <a:rPr lang="en-US" altLang="zh-TW" sz="3200"/>
              <a:t>(</a:t>
            </a:r>
            <a:r>
              <a:rPr lang="en-US" altLang="zh-CN" sz="3200"/>
              <a:t>Niyata</a:t>
            </a:r>
            <a:r>
              <a:rPr lang="zh-TW" altLang="en-US" sz="3200"/>
              <a:t>決定</a:t>
            </a:r>
            <a:r>
              <a:rPr lang="en-US" altLang="zh-CN" sz="3200"/>
              <a:t> vy</a:t>
            </a:r>
            <a:r>
              <a:rPr lang="en-US" altLang="en-US" sz="3200"/>
              <a:t>ā</a:t>
            </a:r>
            <a:r>
              <a:rPr lang="en-US" altLang="zh-CN" sz="3200"/>
              <a:t>karaṇa</a:t>
            </a:r>
            <a:r>
              <a:rPr lang="zh-TW" altLang="en-US" sz="3200"/>
              <a:t>記說</a:t>
            </a:r>
            <a:r>
              <a:rPr lang="en-US" altLang="zh-CN" sz="3200"/>
              <a:t>)</a:t>
            </a:r>
            <a:endParaRPr lang="en-US" altLang="zh-CN" sz="3200"/>
          </a:p>
          <a:p>
            <a:pPr marL="0" lvl="1" indent="457200">
              <a:buNone/>
            </a:pPr>
            <a:r>
              <a:rPr lang="en-US" altLang="zh-TW">
                <a:sym typeface="+mn-ea"/>
              </a:rPr>
              <a:t>26</a:t>
            </a:r>
            <a:r>
              <a:rPr lang="zh-TW" altLang="en-US">
                <a:sym typeface="+mn-ea"/>
              </a:rPr>
              <a:t>法身非相章</a:t>
            </a:r>
            <a:r>
              <a:rPr lang="en-US" altLang="zh-TW">
                <a:sym typeface="+mn-ea"/>
              </a:rPr>
              <a:t>.</a:t>
            </a:r>
            <a:r>
              <a:rPr lang="en-US" altLang="zh-TW" sz="3600">
                <a:sym typeface="+mn-ea"/>
              </a:rPr>
              <a:t> </a:t>
            </a:r>
            <a:r>
              <a:rPr lang="zh-TW" altLang="en-US" sz="3600">
                <a:sym typeface="+mn-ea"/>
              </a:rPr>
              <a:t>轉輪王</a:t>
            </a:r>
            <a:r>
              <a:rPr lang="en-US" altLang="zh-TW">
                <a:sym typeface="+mn-ea"/>
              </a:rPr>
              <a:t> </a:t>
            </a:r>
            <a:r>
              <a:rPr lang="en-US" altLang="zh-CN" sz="3600"/>
              <a:t>cakra-vartin</a:t>
            </a:r>
            <a:endParaRPr lang="en-US" altLang="zh-CN"/>
          </a:p>
          <a:p>
            <a:pPr marL="457200" lvl="1" indent="0">
              <a:buNone/>
            </a:pPr>
            <a:endParaRPr lang="en-US" altLang="zh-TW" sz="4400"/>
          </a:p>
          <a:p>
            <a:pPr marL="457200" lvl="1" indent="0">
              <a:buNone/>
            </a:pPr>
            <a:endParaRPr lang="en-US" altLang="zh-TW" sz="4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TW" altLang="zh-CN"/>
              <a:t>須菩提</a:t>
            </a:r>
            <a:r>
              <a:rPr lang="en-US" altLang="zh-TW"/>
              <a:t> </a:t>
            </a:r>
            <a:r>
              <a:rPr lang="en-US" altLang="zh-CN"/>
              <a:t>Subh</a:t>
            </a:r>
            <a:r>
              <a:rPr lang="en-US" altLang="en-US"/>
              <a:t>ū</a:t>
            </a:r>
            <a:r>
              <a:rPr lang="en-US" altLang="zh-CN"/>
              <a:t>ti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492885"/>
            <a:ext cx="10515600" cy="4684395"/>
          </a:xfrm>
        </p:spPr>
        <p:txBody>
          <a:bodyPr>
            <a:normAutofit lnSpcReduction="10000"/>
          </a:bodyPr>
          <a:p>
            <a:r>
              <a:rPr lang="zh-TW" altLang="zh-CN" sz="3100">
                <a:latin typeface="微软雅黑" panose="020B0503020204020204" charset="-122"/>
                <a:ea typeface="微软雅黑" panose="020B0503020204020204" charset="-122"/>
              </a:rPr>
              <a:t>別譯：</a:t>
            </a:r>
            <a:r>
              <a:rPr lang="zh-CN" altLang="en-US" sz="3100">
                <a:latin typeface="+mj-ea"/>
                <a:ea typeface="+mj-ea"/>
              </a:rPr>
              <a:t>善現、</a:t>
            </a:r>
            <a:r>
              <a:rPr lang="zh-TW" altLang="zh-CN" sz="3100">
                <a:latin typeface="微软雅黑" panose="020B0503020204020204" charset="-122"/>
                <a:ea typeface="微软雅黑" panose="020B0503020204020204" charset="-122"/>
                <a:sym typeface="+mn-ea"/>
              </a:rPr>
              <a:t>善實、</a:t>
            </a:r>
            <a:r>
              <a:rPr lang="zh-CN" altLang="en-US" sz="3100">
                <a:latin typeface="+mj-ea"/>
                <a:ea typeface="+mj-ea"/>
              </a:rPr>
              <a:t>妙生、善吉、空生</a:t>
            </a:r>
            <a:r>
              <a:rPr lang="zh-TW" altLang="zh-CN" sz="3100">
                <a:latin typeface="+mj-ea"/>
                <a:ea typeface="+mj-ea"/>
              </a:rPr>
              <a:t>。</a:t>
            </a:r>
            <a:endParaRPr lang="zh-CN" altLang="en-US" sz="3100">
              <a:latin typeface="+mj-ea"/>
              <a:ea typeface="+mj-ea"/>
            </a:endParaRPr>
          </a:p>
          <a:p>
            <a:r>
              <a:rPr lang="zh-TW" altLang="zh-CN" sz="3100">
                <a:latin typeface="微软雅黑" panose="020B0503020204020204" charset="-122"/>
                <a:ea typeface="微软雅黑" panose="020B0503020204020204" charset="-122"/>
              </a:rPr>
              <a:t>父親是</a:t>
            </a:r>
            <a:r>
              <a:rPr lang="zh-CN" altLang="en-US" sz="3100"/>
              <a:t>拘薩羅國</a:t>
            </a:r>
            <a:r>
              <a:rPr lang="en-US" altLang="zh-CN" sz="3100"/>
              <a:t> </a:t>
            </a:r>
            <a:r>
              <a:rPr lang="zh-CN" altLang="en-US" sz="3100"/>
              <a:t>舍衛城</a:t>
            </a:r>
            <a:r>
              <a:rPr lang="en-US" altLang="zh-CN" sz="3100"/>
              <a:t>  Sumana (</a:t>
            </a:r>
            <a:r>
              <a:rPr lang="zh-TW" altLang="en-US" sz="3100">
                <a:latin typeface="微软雅黑" panose="020B0503020204020204" charset="-122"/>
                <a:ea typeface="微软雅黑" panose="020B0503020204020204" charset="-122"/>
              </a:rPr>
              <a:t>給</a:t>
            </a:r>
            <a:r>
              <a:rPr lang="zh-TW" altLang="zh-CN" sz="31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孤獨長者弟</a:t>
            </a:r>
            <a:r>
              <a:rPr lang="en-US" altLang="zh-TW" sz="31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)</a:t>
            </a:r>
            <a:r>
              <a:rPr lang="en-US" altLang="zh-CN" sz="3100"/>
              <a:t> </a:t>
            </a:r>
            <a:r>
              <a:rPr lang="zh-TW" altLang="zh-CN" sz="31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</a:t>
            </a:r>
            <a:endParaRPr lang="zh-CN" altLang="en-US" sz="31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57200" lvl="1" indent="0">
              <a:buNone/>
            </a:pPr>
            <a:r>
              <a:rPr lang="en-US" altLang="zh-CN" sz="231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hlinkClick r:id="rId1" action="ppaction://hlinkfile"/>
              </a:rPr>
              <a:t>AN1.201</a:t>
            </a:r>
            <a:r>
              <a:rPr lang="en-US" altLang="zh-CN" sz="231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en-US" altLang="zh-CN" sz="2310">
                <a:solidFill>
                  <a:schemeClr val="accent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Araṇa</a:t>
            </a:r>
            <a:r>
              <a:rPr lang="en-US" altLang="zh-CN" sz="231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en-US" altLang="zh-CN" sz="2310">
                <a:solidFill>
                  <a:schemeClr val="accent5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vih</a:t>
            </a:r>
            <a:r>
              <a:rPr lang="en-US" altLang="en-US" sz="2310">
                <a:solidFill>
                  <a:schemeClr val="accent5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ā</a:t>
            </a:r>
            <a:r>
              <a:rPr lang="en-US" altLang="zh-CN" sz="2310">
                <a:solidFill>
                  <a:schemeClr val="accent5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r</a:t>
            </a:r>
            <a:r>
              <a:rPr lang="en-US" altLang="en-US" sz="2310">
                <a:solidFill>
                  <a:schemeClr val="accent5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ī</a:t>
            </a:r>
            <a:r>
              <a:rPr lang="en-US" altLang="zh-CN" sz="2310">
                <a:solidFill>
                  <a:schemeClr val="accent5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naṃ </a:t>
            </a:r>
            <a:r>
              <a:rPr lang="en-US" altLang="zh-CN" sz="231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yadidaṃ subh</a:t>
            </a:r>
            <a:r>
              <a:rPr lang="en-US" altLang="en-US" sz="231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ū</a:t>
            </a:r>
            <a:r>
              <a:rPr lang="en-US" altLang="zh-CN" sz="231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ti.</a:t>
            </a:r>
            <a:r>
              <a:rPr lang="zh-TW" altLang="en-US" sz="2655">
                <a:solidFill>
                  <a:schemeClr val="accent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無諍</a:t>
            </a:r>
            <a:r>
              <a:rPr lang="zh-TW" altLang="en-US" sz="2655">
                <a:solidFill>
                  <a:schemeClr val="accent5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住</a:t>
            </a:r>
            <a:r>
              <a:rPr lang="zh-TW" altLang="en-US" sz="2655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者</a:t>
            </a:r>
            <a:r>
              <a:rPr lang="en-US" altLang="zh-TW" sz="2655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,</a:t>
            </a:r>
            <a:r>
              <a:rPr lang="zh-TW" altLang="en-US" sz="2655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所謂</a:t>
            </a:r>
            <a:r>
              <a:rPr lang="zh-TW" altLang="en-US" sz="2655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須菩提</a:t>
            </a:r>
            <a:endParaRPr lang="zh-TW" altLang="en-US" sz="2655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457200" lvl="1" indent="0">
              <a:buNone/>
            </a:pPr>
            <a:r>
              <a:rPr lang="en-US" altLang="zh-CN" sz="231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hlinkClick r:id="rId2" action="ppaction://hlinkfile"/>
              </a:rPr>
              <a:t>AN1.202</a:t>
            </a:r>
            <a:r>
              <a:rPr lang="en-US" altLang="zh-CN" sz="231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en-US" altLang="zh-CN" sz="231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Dakkhiṇeyy</a:t>
            </a:r>
            <a:r>
              <a:rPr lang="en-US" altLang="en-US" sz="231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ā</a:t>
            </a:r>
            <a:r>
              <a:rPr lang="en-US" altLang="zh-CN" sz="231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naṃ</a:t>
            </a:r>
            <a:r>
              <a:rPr lang="en-US" altLang="zh-CN" sz="231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yadidaṃ subh</a:t>
            </a:r>
            <a:r>
              <a:rPr lang="en-US" altLang="en-US" sz="231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ū</a:t>
            </a:r>
            <a:r>
              <a:rPr lang="en-US" altLang="zh-CN" sz="231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ti.</a:t>
            </a:r>
            <a:r>
              <a:rPr lang="zh-TW" altLang="en-US" sz="2655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值得供奉</a:t>
            </a:r>
            <a:r>
              <a:rPr lang="zh-TW" altLang="en-US" sz="2655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者</a:t>
            </a:r>
            <a:r>
              <a:rPr lang="en-US" altLang="zh-TW" sz="2655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,</a:t>
            </a:r>
            <a:r>
              <a:rPr lang="zh-TW" altLang="en-US" sz="2655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所謂</a:t>
            </a:r>
            <a:r>
              <a:rPr lang="zh-TW" altLang="en-US" sz="2655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須菩提</a:t>
            </a:r>
            <a:endParaRPr lang="zh-TW" altLang="en-US" sz="2655">
              <a:sym typeface="+mn-ea"/>
            </a:endParaRPr>
          </a:p>
          <a:p>
            <a:pPr marL="457200" lvl="1" indent="0">
              <a:buNone/>
            </a:pPr>
            <a:r>
              <a:rPr lang="en-US" altLang="zh-CN" sz="2655">
                <a:sym typeface="+mn-ea"/>
                <a:hlinkClick r:id="rId3" action="ppaction://hlinkfile"/>
              </a:rPr>
              <a:t>AN11.14 </a:t>
            </a:r>
            <a:r>
              <a:rPr lang="zh-TW" altLang="en-US" sz="2655">
                <a:sym typeface="+mn-ea"/>
                <a:hlinkClick r:id="rId3" action="ppaction://hlinkfile"/>
              </a:rPr>
              <a:t>須菩提經</a:t>
            </a:r>
            <a:r>
              <a:rPr lang="en-US" altLang="zh-TW" sz="2655">
                <a:sym typeface="+mn-ea"/>
              </a:rPr>
              <a:t>  </a:t>
            </a:r>
            <a:endParaRPr lang="en-US" altLang="zh-TW" sz="2655">
              <a:sym typeface="+mn-ea"/>
            </a:endParaRPr>
          </a:p>
          <a:p>
            <a:pPr marL="0" indent="0">
              <a:buNone/>
            </a:pPr>
            <a:r>
              <a:rPr lang="zh-TW" altLang="en-US" sz="3600"/>
              <a:t>大乘：解空第一</a:t>
            </a:r>
            <a:r>
              <a:rPr lang="en-US" altLang="zh-TW" sz="3600"/>
              <a:t>  (</a:t>
            </a:r>
            <a:r>
              <a:rPr lang="zh-TW" altLang="en-US" sz="3600"/>
              <a:t>十大弟子之一</a:t>
            </a:r>
            <a:r>
              <a:rPr lang="en-US" altLang="zh-TW" sz="3600"/>
              <a:t>) </a:t>
            </a:r>
            <a:endParaRPr lang="en-US" altLang="zh-TW" sz="3600"/>
          </a:p>
          <a:p>
            <a:r>
              <a:rPr lang="zh-CN" altLang="en-US"/>
              <a:t>佛說我得</a:t>
            </a:r>
            <a:r>
              <a:rPr lang="zh-CN" altLang="en-US">
                <a:solidFill>
                  <a:schemeClr val="accent2"/>
                </a:solidFill>
              </a:rPr>
              <a:t>無諍</a:t>
            </a:r>
            <a:r>
              <a:rPr lang="zh-CN" altLang="en-US"/>
              <a:t>三昧，人中最為第一</a:t>
            </a:r>
            <a:r>
              <a:rPr lang="en-US" altLang="zh-CN"/>
              <a:t>…</a:t>
            </a:r>
            <a:r>
              <a:rPr lang="zh-CN" altLang="en-US"/>
              <a:t>須菩提是樂</a:t>
            </a:r>
            <a:r>
              <a:rPr lang="zh-CN" altLang="en-US">
                <a:solidFill>
                  <a:schemeClr val="accent2"/>
                </a:solidFill>
              </a:rPr>
              <a:t>阿蘭那</a:t>
            </a:r>
            <a:r>
              <a:rPr lang="zh-CN" altLang="en-US"/>
              <a:t>行</a:t>
            </a:r>
            <a:r>
              <a:rPr lang="zh-TW" altLang="zh-CN"/>
              <a:t>。</a:t>
            </a:r>
            <a:r>
              <a:rPr lang="en-US" altLang="zh-TW"/>
              <a:t>-</a:t>
            </a:r>
            <a:r>
              <a:rPr lang="zh-TW" altLang="zh-CN"/>
              <a:t>羅什</a:t>
            </a:r>
            <a:endParaRPr lang="zh-TW" altLang="zh-CN"/>
          </a:p>
          <a:p>
            <a:r>
              <a:rPr lang="zh-CN" altLang="en-US"/>
              <a:t>善現善男子得</a:t>
            </a:r>
            <a:r>
              <a:rPr lang="zh-CN" altLang="en-US">
                <a:solidFill>
                  <a:schemeClr val="accent2"/>
                </a:solidFill>
              </a:rPr>
              <a:t>無諍</a:t>
            </a:r>
            <a:r>
              <a:rPr lang="zh-CN" altLang="en-US"/>
              <a:t>住，最為第一！</a:t>
            </a:r>
            <a:r>
              <a:rPr lang="en-US" altLang="zh-CN"/>
              <a:t>-</a:t>
            </a:r>
            <a:r>
              <a:rPr lang="zh-TW" altLang="zh-CN"/>
              <a:t>玄奘</a:t>
            </a:r>
            <a:r>
              <a:rPr lang="en-US" altLang="zh-TW"/>
              <a:t> </a:t>
            </a:r>
            <a:r>
              <a:rPr lang="en-US" altLang="zh-CN"/>
              <a:t> </a:t>
            </a:r>
            <a:endParaRPr lang="zh-TW" altLang="en-US" sz="3600"/>
          </a:p>
          <a:p>
            <a:r>
              <a:rPr lang="zh-TW" altLang="en-US" sz="3600"/>
              <a:t>空：</a:t>
            </a:r>
            <a:r>
              <a:rPr lang="en-US" altLang="en-US"/>
              <a:t>Ś</a:t>
            </a:r>
            <a:r>
              <a:rPr lang="en-US" altLang="en-US"/>
              <a:t>ū</a:t>
            </a:r>
            <a:r>
              <a:rPr lang="en-US" altLang="zh-CN"/>
              <a:t>nyat</a:t>
            </a:r>
            <a:r>
              <a:rPr lang="en-US" altLang="en-US"/>
              <a:t>ā  (</a:t>
            </a:r>
            <a:r>
              <a:rPr lang="zh-TW" altLang="en-US"/>
              <a:t>巴</a:t>
            </a:r>
            <a:r>
              <a:rPr lang="en-US" altLang="en-US"/>
              <a:t>S</a:t>
            </a:r>
            <a:r>
              <a:rPr lang="en-US" altLang="zh-CN"/>
              <a:t>u</a:t>
            </a:r>
            <a:r>
              <a:rPr lang="en-US" altLang="en-US"/>
              <a:t>ññ</a:t>
            </a:r>
            <a:r>
              <a:rPr lang="en-US" altLang="zh-CN"/>
              <a:t>ata) </a:t>
            </a:r>
            <a:r>
              <a:rPr lang="en-US" altLang="zh-CN" sz="3600"/>
              <a:t> </a:t>
            </a:r>
            <a:r>
              <a:rPr lang="en-US" altLang="zh-TW" sz="3600"/>
              <a:t> </a:t>
            </a:r>
            <a:r>
              <a:rPr lang="en-US" altLang="zh-CN">
                <a:solidFill>
                  <a:schemeClr val="accent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Araṇa</a:t>
            </a:r>
            <a:r>
              <a:rPr lang="en-US" altLang="en-US" sz="3200">
                <a:sym typeface="+mn-ea"/>
              </a:rPr>
              <a:t>(</a:t>
            </a:r>
            <a:r>
              <a:rPr lang="zh-TW" altLang="en-US"/>
              <a:t>巴</a:t>
            </a:r>
            <a:r>
              <a:rPr lang="en-US" altLang="zh-TW"/>
              <a:t>a</a:t>
            </a:r>
            <a:r>
              <a:rPr lang="en-US" altLang="zh-CN"/>
              <a:t>ra</a:t>
            </a:r>
            <a:r>
              <a:rPr lang="en-US" altLang="en-US"/>
              <a:t>ññ</a:t>
            </a:r>
            <a:r>
              <a:rPr lang="en-US" altLang="zh-CN"/>
              <a:t>a) </a:t>
            </a:r>
            <a:r>
              <a:rPr lang="zh-TW" altLang="en-US"/>
              <a:t>閑林</a:t>
            </a:r>
            <a:r>
              <a:rPr lang="en-US" altLang="zh-TW"/>
              <a:t>,</a:t>
            </a:r>
            <a:r>
              <a:rPr lang="zh-TW" altLang="en-US"/>
              <a:t>阿蘭若</a:t>
            </a:r>
            <a:endParaRPr lang="en-US" altLang="zh-CN"/>
          </a:p>
          <a:p>
            <a:endParaRPr lang="en-US" altLang="zh-CN"/>
          </a:p>
          <a:p>
            <a:pPr marL="0" indent="0">
              <a:buNone/>
            </a:pPr>
            <a:endParaRPr lang="en-US" altLang="zh-CN" sz="36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TW" altLang="en-US"/>
              <a:t>羅什譯</a:t>
            </a:r>
            <a:r>
              <a:rPr lang="zh-TW" altLang="en-US"/>
              <a:t>本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78460" y="1443990"/>
            <a:ext cx="11598910" cy="5264150"/>
          </a:xfrm>
        </p:spPr>
        <p:txBody>
          <a:bodyPr>
            <a:noAutofit/>
          </a:bodyPr>
          <a:p>
            <a:r>
              <a:rPr lang="zh-TW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三問闕一：</a:t>
            </a:r>
            <a:r>
              <a:rPr lang="zh-CN" altLang="en-US"/>
              <a:t>應云何住？</a:t>
            </a:r>
            <a:r>
              <a:rPr lang="zh-TW" altLang="en-US">
                <a:solidFill>
                  <a:schemeClr val="accent6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云何修行？</a:t>
            </a:r>
            <a:r>
              <a:rPr lang="zh-CN" altLang="en-US"/>
              <a:t>云何攝伏其心？</a:t>
            </a:r>
            <a:r>
              <a:rPr lang="en-US" altLang="zh-CN"/>
              <a:t>ch2</a:t>
            </a:r>
            <a:endParaRPr lang="zh-TW" altLang="en-US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TW" altLang="zh-CN">
                <a:latin typeface="微软雅黑" panose="020B0503020204020204" charset="-122"/>
                <a:ea typeface="微软雅黑" panose="020B0503020204020204" charset="-122"/>
              </a:rPr>
              <a:t>二頌闕一：</a:t>
            </a:r>
            <a:r>
              <a:rPr lang="zh-CN" altLang="en-US"/>
              <a:t>「諸以色觀我、以音聲尋我，彼生履邪斷，不能當見我。</a:t>
            </a:r>
            <a:endParaRPr lang="zh-CN" altLang="en-US"/>
          </a:p>
          <a:p>
            <a:pPr marL="457200" lvl="1" indent="0">
              <a:buNone/>
            </a:pPr>
            <a:r>
              <a:rPr lang="zh-CN" altLang="en-US" sz="2800">
                <a:solidFill>
                  <a:schemeClr val="accent6"/>
                </a:solidFill>
              </a:rPr>
              <a:t>應觀佛法性，即導師法身，法性非所識，故彼不能了。」</a:t>
            </a:r>
            <a:endParaRPr lang="zh-CN" altLang="en-US" sz="2800">
              <a:solidFill>
                <a:schemeClr val="accent6"/>
              </a:solidFill>
            </a:endParaRPr>
          </a:p>
          <a:p>
            <a:r>
              <a:rPr lang="zh-TW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九喻闕三：</a:t>
            </a:r>
            <a:endParaRPr lang="zh-TW" altLang="en-US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57200" lvl="1" indent="0">
              <a:buNone/>
            </a:pPr>
            <a:r>
              <a:rPr lang="zh-CN" altLang="en-US" sz="2400">
                <a:sym typeface="+mn-ea"/>
              </a:rPr>
              <a:t>一切有為法，如</a:t>
            </a:r>
            <a:r>
              <a:rPr lang="en-US" altLang="zh-CN" sz="2400">
                <a:sym typeface="+mn-ea"/>
              </a:rPr>
              <a:t>7</a:t>
            </a:r>
            <a:r>
              <a:rPr lang="zh-CN" altLang="en-US" sz="2400">
                <a:sym typeface="+mn-ea"/>
              </a:rPr>
              <a:t>夢</a:t>
            </a:r>
            <a:r>
              <a:rPr lang="en-US" altLang="zh-CN" sz="2400">
                <a:sym typeface="+mn-ea"/>
              </a:rPr>
              <a:t>4</a:t>
            </a:r>
            <a:r>
              <a:rPr lang="zh-CN" altLang="en-US" sz="2400">
                <a:sym typeface="+mn-ea"/>
              </a:rPr>
              <a:t>幻</a:t>
            </a:r>
            <a:r>
              <a:rPr lang="en-US" altLang="zh-CN" sz="2400">
                <a:sym typeface="+mn-ea"/>
              </a:rPr>
              <a:t>6</a:t>
            </a:r>
            <a:r>
              <a:rPr lang="zh-CN" altLang="en-US" sz="2400">
                <a:sym typeface="+mn-ea"/>
              </a:rPr>
              <a:t>泡</a:t>
            </a:r>
            <a:r>
              <a:rPr lang="en-US" altLang="zh-CN" sz="2400">
                <a:sym typeface="+mn-ea"/>
              </a:rPr>
              <a:t>3</a:t>
            </a:r>
            <a:r>
              <a:rPr lang="zh-CN" altLang="en-US" sz="2400">
                <a:sym typeface="+mn-ea"/>
              </a:rPr>
              <a:t>影，如</a:t>
            </a:r>
            <a:r>
              <a:rPr lang="en-US" altLang="zh-CN" sz="2400">
                <a:sym typeface="+mn-ea"/>
              </a:rPr>
              <a:t>5</a:t>
            </a:r>
            <a:r>
              <a:rPr lang="zh-CN" altLang="en-US" sz="2400">
                <a:sym typeface="+mn-ea"/>
              </a:rPr>
              <a:t>露亦如</a:t>
            </a:r>
            <a:r>
              <a:rPr lang="en-US" altLang="zh-CN" sz="2400">
                <a:sym typeface="+mn-ea"/>
              </a:rPr>
              <a:t>8</a:t>
            </a:r>
            <a:r>
              <a:rPr lang="zh-CN" altLang="en-US" sz="2400">
                <a:sym typeface="+mn-ea"/>
              </a:rPr>
              <a:t>電，應作如是觀</a:t>
            </a:r>
            <a:r>
              <a:rPr lang="en-US" altLang="zh-CN" sz="2400">
                <a:sym typeface="+mn-ea"/>
              </a:rPr>
              <a:t> - </a:t>
            </a:r>
            <a:r>
              <a:rPr lang="zh-TW" altLang="en-US" sz="2400">
                <a:sym typeface="+mn-ea"/>
              </a:rPr>
              <a:t>羅什</a:t>
            </a:r>
            <a:endParaRPr lang="zh-CN" altLang="en-US" sz="2400"/>
          </a:p>
          <a:p>
            <a:pPr marL="457200" lvl="1" indent="0">
              <a:buNone/>
            </a:pPr>
            <a:r>
              <a:rPr lang="zh-CN" altLang="en-US"/>
              <a:t>一切有為法，如</a:t>
            </a:r>
            <a:r>
              <a:rPr lang="en-US" altLang="zh-CN">
                <a:solidFill>
                  <a:schemeClr val="tx1"/>
                </a:solidFill>
              </a:rPr>
              <a:t>1</a:t>
            </a:r>
            <a:r>
              <a:rPr lang="zh-CN" altLang="en-US">
                <a:solidFill>
                  <a:schemeClr val="accent6"/>
                </a:solidFill>
              </a:rPr>
              <a:t>星</a:t>
            </a:r>
            <a:r>
              <a:rPr lang="en-US" altLang="zh-CN">
                <a:solidFill>
                  <a:schemeClr val="tx1"/>
                </a:solidFill>
              </a:rPr>
              <a:t>2</a:t>
            </a:r>
            <a:r>
              <a:rPr lang="zh-CN" altLang="en-US">
                <a:solidFill>
                  <a:schemeClr val="accent6"/>
                </a:solidFill>
              </a:rPr>
              <a:t>翳</a:t>
            </a:r>
            <a:r>
              <a:rPr lang="en-US" altLang="zh-CN">
                <a:solidFill>
                  <a:schemeClr val="tx1"/>
                </a:solidFill>
              </a:rPr>
              <a:t>3</a:t>
            </a:r>
            <a:r>
              <a:rPr lang="zh-CN" altLang="en-US">
                <a:solidFill>
                  <a:schemeClr val="tx1"/>
                </a:solidFill>
              </a:rPr>
              <a:t>燈</a:t>
            </a:r>
            <a:r>
              <a:rPr lang="en-US" altLang="zh-CN">
                <a:solidFill>
                  <a:schemeClr val="tx1"/>
                </a:solidFill>
              </a:rPr>
              <a:t>4</a:t>
            </a:r>
            <a:r>
              <a:rPr lang="zh-CN" altLang="en-US">
                <a:solidFill>
                  <a:schemeClr val="tx1"/>
                </a:solidFill>
              </a:rPr>
              <a:t>幻，</a:t>
            </a:r>
            <a:r>
              <a:rPr lang="en-US" altLang="zh-CN">
                <a:solidFill>
                  <a:schemeClr val="tx1"/>
                </a:solidFill>
              </a:rPr>
              <a:t>5</a:t>
            </a:r>
            <a:r>
              <a:rPr lang="zh-CN" altLang="en-US">
                <a:solidFill>
                  <a:schemeClr val="tx1"/>
                </a:solidFill>
              </a:rPr>
              <a:t>露</a:t>
            </a:r>
            <a:r>
              <a:rPr lang="en-US" altLang="zh-CN">
                <a:solidFill>
                  <a:schemeClr val="tx1"/>
                </a:solidFill>
              </a:rPr>
              <a:t>6</a:t>
            </a:r>
            <a:r>
              <a:rPr lang="zh-CN" altLang="en-US">
                <a:solidFill>
                  <a:schemeClr val="tx1"/>
                </a:solidFill>
              </a:rPr>
              <a:t>泡</a:t>
            </a:r>
            <a:r>
              <a:rPr lang="en-US" altLang="zh-CN">
                <a:solidFill>
                  <a:schemeClr val="tx1"/>
                </a:solidFill>
              </a:rPr>
              <a:t>7</a:t>
            </a:r>
            <a:r>
              <a:rPr lang="zh-CN" altLang="en-US">
                <a:solidFill>
                  <a:schemeClr val="tx1"/>
                </a:solidFill>
              </a:rPr>
              <a:t>夢</a:t>
            </a:r>
            <a:r>
              <a:rPr lang="en-US" altLang="zh-CN">
                <a:solidFill>
                  <a:schemeClr val="tx1"/>
                </a:solidFill>
              </a:rPr>
              <a:t>8</a:t>
            </a:r>
            <a:r>
              <a:rPr lang="zh-CN" altLang="en-US">
                <a:solidFill>
                  <a:schemeClr val="tx1"/>
                </a:solidFill>
              </a:rPr>
              <a:t>電</a:t>
            </a:r>
            <a:r>
              <a:rPr lang="en-US" altLang="zh-CN">
                <a:solidFill>
                  <a:schemeClr val="tx1"/>
                </a:solidFill>
              </a:rPr>
              <a:t>9</a:t>
            </a:r>
            <a:r>
              <a:rPr lang="zh-CN" altLang="en-US">
                <a:solidFill>
                  <a:schemeClr val="accent6"/>
                </a:solidFill>
              </a:rPr>
              <a:t>雲</a:t>
            </a:r>
            <a:r>
              <a:rPr lang="zh-CN" altLang="en-US"/>
              <a:t>，應作如是觀。</a:t>
            </a:r>
            <a:r>
              <a:rPr lang="zh-TW" altLang="en-US"/>
              <a:t>玄奘</a:t>
            </a:r>
            <a:endParaRPr lang="zh-TW" altLang="en-US"/>
          </a:p>
          <a:p>
            <a:pPr marL="0" lvl="0" indent="0" algn="l">
              <a:buNone/>
            </a:pPr>
            <a:r>
              <a:rPr lang="en-US" altLang="zh-CN">
                <a:sym typeface="+mn-ea"/>
              </a:rPr>
              <a:t>……</a:t>
            </a:r>
            <a:r>
              <a:rPr lang="zh-CN" altLang="en-US"/>
              <a:t>法師對曰：「此經功德實如聖旨。西方之人咸同愛敬。今觀舊經，亦微有遺漏。據梵本具云『</a:t>
            </a:r>
            <a:r>
              <a:rPr lang="zh-CN" altLang="en-US">
                <a:solidFill>
                  <a:schemeClr val="accent6"/>
                </a:solidFill>
              </a:rPr>
              <a:t>能斷</a:t>
            </a:r>
            <a:r>
              <a:rPr lang="zh-CN" altLang="en-US"/>
              <a:t>金剛般若』，舊經直云『金剛般若』。</a:t>
            </a:r>
            <a:r>
              <a:rPr lang="en-US" altLang="zh-CN">
                <a:sym typeface="+mn-ea"/>
              </a:rPr>
              <a:t>……</a:t>
            </a:r>
            <a:r>
              <a:rPr lang="zh-CN" altLang="en-US"/>
              <a:t>故知舊經失上二字。又如下文，</a:t>
            </a:r>
            <a:r>
              <a:rPr lang="zh-CN" altLang="en-US">
                <a:solidFill>
                  <a:schemeClr val="accent6"/>
                </a:solidFill>
              </a:rPr>
              <a:t>三問闕一，二頌闕一，九喻闕三</a:t>
            </a:r>
            <a:r>
              <a:rPr lang="zh-CN" altLang="en-US"/>
              <a:t>，如是等。</a:t>
            </a:r>
            <a:r>
              <a:rPr lang="en-US" altLang="zh-CN"/>
              <a:t>……</a:t>
            </a:r>
            <a:r>
              <a:rPr lang="zh-CN" altLang="en-US"/>
              <a:t>帝曰：「師既有梵本，可更委翻，使眾生聞之具足。然經本貴理，不必須</a:t>
            </a:r>
            <a:r>
              <a:rPr lang="zh-CN" altLang="en-US" u="sng"/>
              <a:t>飾文而乖義</a:t>
            </a:r>
            <a:r>
              <a:rPr lang="zh-CN" altLang="en-US"/>
              <a:t>也。」故今新翻《能斷金剛般若》，委依梵本。奏之，帝甚悅。</a:t>
            </a:r>
            <a:r>
              <a:rPr lang="zh-TW" altLang="zh-CN"/>
              <a:t>《</a:t>
            </a:r>
            <a:r>
              <a:rPr lang="zh-CN" altLang="en-US"/>
              <a:t>大唐大慈恩寺三藏法師傳</a:t>
            </a:r>
            <a:r>
              <a:rPr lang="en-US" altLang="zh-CN"/>
              <a:t> </a:t>
            </a:r>
            <a:r>
              <a:rPr lang="zh-TW" altLang="zh-CN"/>
              <a:t>卷</a:t>
            </a:r>
            <a:r>
              <a:rPr lang="zh-TW" altLang="zh-CN"/>
              <a:t>七</a:t>
            </a:r>
            <a:r>
              <a:rPr lang="en-US" altLang="zh-TW"/>
              <a:t> </a:t>
            </a:r>
            <a:r>
              <a:rPr lang="zh-TW" altLang="zh-CN"/>
              <a:t>》</a:t>
            </a:r>
            <a:endParaRPr lang="zh-TW" altLang="zh-CN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TW" altLang="zh-CN"/>
              <a:t>注意事</a:t>
            </a:r>
            <a:r>
              <a:rPr lang="zh-TW" altLang="zh-CN"/>
              <a:t>項</a:t>
            </a:r>
            <a:endParaRPr lang="zh-TW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TW" altLang="zh-CN" sz="4000"/>
              <a:t>先放下「空</a:t>
            </a:r>
            <a:r>
              <a:rPr lang="" altLang="en-US" sz="3200"/>
              <a:t>Ś</a:t>
            </a:r>
            <a:r>
              <a:rPr lang="en-US" altLang="en-US" sz="3200"/>
              <a:t>ū</a:t>
            </a:r>
            <a:r>
              <a:rPr lang="en-US" altLang="zh-CN" sz="3200"/>
              <a:t>nyat</a:t>
            </a:r>
            <a:r>
              <a:rPr lang="en-US" altLang="en-US" sz="3200"/>
              <a:t>ā</a:t>
            </a:r>
            <a:r>
              <a:rPr lang="zh-TW" altLang="en-US" sz="3200"/>
              <a:t>」</a:t>
            </a:r>
            <a:r>
              <a:rPr lang="zh-TW" altLang="zh-CN" sz="4000"/>
              <a:t>「即非」，不要試圖去理解它。</a:t>
            </a:r>
            <a:r>
              <a:rPr lang="zh-TW" altLang="en-US" sz="1800"/>
              <a:t>網盤參考資料</a:t>
            </a:r>
            <a:r>
              <a:rPr lang="en-US" altLang="zh-TW" sz="1800"/>
              <a:t>/</a:t>
            </a:r>
            <a:r>
              <a:rPr lang="zh-TW" altLang="en-US" sz="1800"/>
              <a:t>原始佛教</a:t>
            </a:r>
            <a:r>
              <a:rPr lang="en-US" altLang="zh-TW" sz="1800"/>
              <a:t>/</a:t>
            </a:r>
            <a:r>
              <a:rPr lang="zh-CN" altLang="en-US" sz="1800"/>
              <a:t>佛法與不二論</a:t>
            </a:r>
            <a:r>
              <a:rPr lang="en-US" altLang="zh-CN" sz="1800"/>
              <a:t>.docx) Dhamma and Non-duality by Bhikkhu Bodhi</a:t>
            </a:r>
            <a:endParaRPr lang="en-US" altLang="zh-CN" sz="1800"/>
          </a:p>
          <a:p>
            <a:r>
              <a:rPr lang="zh-TW" altLang="zh-CN" sz="4000"/>
              <a:t>先弄清名詞的本</a:t>
            </a:r>
            <a:r>
              <a:rPr lang="zh-TW" altLang="zh-CN" sz="4000">
                <a:sym typeface="+mn-ea"/>
              </a:rPr>
              <a:t>義</a:t>
            </a:r>
            <a:r>
              <a:rPr lang="zh-TW" altLang="zh-CN" sz="4000"/>
              <a:t>及引伸義。</a:t>
            </a:r>
            <a:endParaRPr lang="zh-TW" altLang="zh-CN" sz="4000"/>
          </a:p>
          <a:p>
            <a:r>
              <a:rPr lang="zh-TW" altLang="zh-CN" sz="4000"/>
              <a:t>特別注意多義詞。</a:t>
            </a:r>
            <a:endParaRPr lang="zh-TW" altLang="zh-CN" sz="4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TW" altLang="en-US"/>
              <a:t>術</a:t>
            </a:r>
            <a:r>
              <a:rPr lang="zh-TW" altLang="en-US"/>
              <a:t>語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93750" y="1825625"/>
            <a:ext cx="10515600" cy="4801235"/>
          </a:xfrm>
        </p:spPr>
        <p:txBody>
          <a:bodyPr>
            <a:noAutofit/>
          </a:bodyPr>
          <a:p>
            <a:r>
              <a:rPr lang="zh-TW" altLang="en-US" sz="3600"/>
              <a:t>四相</a:t>
            </a:r>
            <a:r>
              <a:rPr lang="en-US" altLang="zh-TW" sz="3600"/>
              <a:t>(</a:t>
            </a:r>
            <a:r>
              <a:rPr lang="zh-TW" altLang="en-US" sz="3600"/>
              <a:t>想</a:t>
            </a:r>
            <a:r>
              <a:rPr lang="en-US" altLang="zh-TW" sz="3600"/>
              <a:t>)</a:t>
            </a:r>
            <a:r>
              <a:rPr lang="zh-TW" altLang="en-US" sz="3600"/>
              <a:t>：</a:t>
            </a:r>
            <a:r>
              <a:rPr lang="zh-TW" altLang="en-US" sz="3600">
                <a:solidFill>
                  <a:srgbClr val="FF0000"/>
                </a:solidFill>
              </a:rPr>
              <a:t>神我</a:t>
            </a:r>
            <a:r>
              <a:rPr lang="en-US" altLang="zh-TW" sz="3600">
                <a:solidFill>
                  <a:srgbClr val="FF0000"/>
                </a:solidFill>
              </a:rPr>
              <a:t>(atma)</a:t>
            </a:r>
            <a:r>
              <a:rPr lang="zh-TW" altLang="en-US" sz="3600"/>
              <a:t>、個</a:t>
            </a:r>
            <a:r>
              <a:rPr lang="zh-TW" altLang="en-US" sz="3600">
                <a:solidFill>
                  <a:schemeClr val="accent2"/>
                </a:solidFill>
              </a:rPr>
              <a:t>人</a:t>
            </a:r>
            <a:r>
              <a:rPr lang="en-US" altLang="zh-TW" sz="3600"/>
              <a:t>(pudgala)</a:t>
            </a:r>
            <a:r>
              <a:rPr lang="zh-TW" altLang="en-US" sz="3600"/>
              <a:t>、眾生</a:t>
            </a:r>
            <a:r>
              <a:rPr lang="en-US" altLang="zh-TW" sz="3600"/>
              <a:t>(</a:t>
            </a:r>
            <a:r>
              <a:rPr lang="zh-TW" altLang="en-US" sz="3600"/>
              <a:t>有情、薩埵</a:t>
            </a:r>
            <a:r>
              <a:rPr lang="en-US" altLang="zh-TW" sz="3600"/>
              <a:t>satva)</a:t>
            </a:r>
            <a:r>
              <a:rPr lang="zh-TW" altLang="en-US" sz="3600"/>
              <a:t>、壽者</a:t>
            </a:r>
            <a:r>
              <a:rPr lang="en-US" altLang="zh-TW" sz="3600"/>
              <a:t>( </a:t>
            </a:r>
            <a:r>
              <a:rPr lang="en-US" altLang="zh-CN" sz="3600"/>
              <a:t>j</a:t>
            </a:r>
            <a:r>
              <a:rPr lang="en-US" altLang="en-US" sz="3600"/>
              <a:t>ī</a:t>
            </a:r>
            <a:r>
              <a:rPr lang="en-US" altLang="zh-CN" sz="3600"/>
              <a:t>va </a:t>
            </a:r>
            <a:r>
              <a:rPr lang="zh-TW" altLang="en-US" sz="3600"/>
              <a:t>生命</a:t>
            </a:r>
            <a:r>
              <a:rPr lang="en-US" altLang="zh-TW" sz="3600"/>
              <a:t>)</a:t>
            </a:r>
            <a:r>
              <a:rPr lang="zh-TW" altLang="en-US" sz="3600"/>
              <a:t>。</a:t>
            </a:r>
            <a:endParaRPr lang="zh-TW" altLang="en-US" sz="3600"/>
          </a:p>
          <a:p>
            <a:pPr marL="457200" lvl="1" indent="0">
              <a:buNone/>
            </a:pPr>
            <a:r>
              <a:rPr lang="zh-TW" altLang="en-US" sz="3085">
                <a:solidFill>
                  <a:srgbClr val="FF0000"/>
                </a:solidFill>
              </a:rPr>
              <a:t>男</a:t>
            </a:r>
            <a:r>
              <a:rPr lang="zh-TW" altLang="en-US" sz="3085">
                <a:solidFill>
                  <a:schemeClr val="accent2"/>
                </a:solidFill>
              </a:rPr>
              <a:t>人</a:t>
            </a:r>
            <a:r>
              <a:rPr lang="en-US" altLang="zh-TW" sz="3085">
                <a:solidFill>
                  <a:srgbClr val="FF0000"/>
                </a:solidFill>
              </a:rPr>
              <a:t>(pur</a:t>
            </a:r>
            <a:r>
              <a:rPr lang="en-US" altLang="zh-CN" sz="3085">
                <a:solidFill>
                  <a:srgbClr val="FF0000"/>
                </a:solidFill>
              </a:rPr>
              <a:t>uṣa</a:t>
            </a:r>
            <a:r>
              <a:rPr lang="en-US" altLang="zh-TW" sz="3085">
                <a:solidFill>
                  <a:srgbClr val="FF0000"/>
                </a:solidFill>
              </a:rPr>
              <a:t>) </a:t>
            </a:r>
            <a:r>
              <a:rPr lang="zh-TW" altLang="en-US" sz="3085">
                <a:solidFill>
                  <a:schemeClr val="accent2"/>
                </a:solidFill>
              </a:rPr>
              <a:t>人</a:t>
            </a:r>
            <a:r>
              <a:rPr lang="zh-TW" altLang="en-US" sz="3085"/>
              <a:t>類</a:t>
            </a:r>
            <a:r>
              <a:rPr lang="en-US" altLang="zh-TW" sz="3085"/>
              <a:t>(</a:t>
            </a:r>
            <a:r>
              <a:rPr lang="en-US" altLang="zh-CN" sz="3085"/>
              <a:t>manuṣya</a:t>
            </a:r>
            <a:r>
              <a:rPr lang="en-US" altLang="zh-TW" sz="3085"/>
              <a:t>)</a:t>
            </a:r>
            <a:endParaRPr lang="zh-TW" altLang="en-US" sz="3085"/>
          </a:p>
          <a:p>
            <a:r>
              <a:rPr lang="zh-TW" altLang="en-US" sz="3600"/>
              <a:t>法門</a:t>
            </a:r>
            <a:r>
              <a:rPr lang="en-US" altLang="zh-TW" sz="3600"/>
              <a:t> </a:t>
            </a:r>
            <a:r>
              <a:rPr lang="en-US" altLang="zh-CN" sz="3200"/>
              <a:t>pariy</a:t>
            </a:r>
            <a:r>
              <a:rPr lang="en-US" altLang="en-US" sz="3200"/>
              <a:t>ā</a:t>
            </a:r>
            <a:r>
              <a:rPr lang="en-US" altLang="zh-CN" sz="3200"/>
              <a:t>ya (pari</a:t>
            </a:r>
            <a:r>
              <a:rPr lang="zh-TW" altLang="en-US" sz="3200"/>
              <a:t>完全</a:t>
            </a:r>
            <a:r>
              <a:rPr lang="en-US" altLang="zh-TW" sz="3200"/>
              <a:t>, </a:t>
            </a:r>
            <a:r>
              <a:rPr lang="zh-TW" altLang="en-US" sz="3200"/>
              <a:t>般涅槃</a:t>
            </a:r>
            <a:r>
              <a:rPr lang="en-US" altLang="zh-TW" sz="3200"/>
              <a:t>parinibbana)</a:t>
            </a:r>
            <a:r>
              <a:rPr lang="zh-TW" altLang="en-US" sz="3600"/>
              <a:t>：分類法，順序，步驟。</a:t>
            </a:r>
            <a:endParaRPr lang="zh-TW" altLang="en-US" sz="3600"/>
          </a:p>
          <a:p>
            <a:r>
              <a:rPr lang="zh-TW" altLang="en-US" sz="3600"/>
              <a:t>不可思議、希有</a:t>
            </a:r>
            <a:r>
              <a:rPr lang="en-US" altLang="en-US" sz="3200"/>
              <a:t>āś</a:t>
            </a:r>
            <a:r>
              <a:rPr lang="en-US" altLang="zh-CN" sz="3200"/>
              <a:t>carya</a:t>
            </a:r>
            <a:r>
              <a:rPr lang="zh-TW" altLang="en-US" sz="3600"/>
              <a:t>、未曾有法</a:t>
            </a:r>
            <a:r>
              <a:rPr lang="en-US" altLang="zh-TW" sz="3600"/>
              <a:t> </a:t>
            </a:r>
            <a:r>
              <a:rPr lang="en-US" altLang="zh-CN" sz="3200"/>
              <a:t>adbh</a:t>
            </a:r>
            <a:r>
              <a:rPr lang="en-US" altLang="en-US" sz="3200"/>
              <a:t>ū</a:t>
            </a:r>
            <a:r>
              <a:rPr lang="en-US" altLang="zh-CN" sz="3200"/>
              <a:t>ta-dharma </a:t>
            </a:r>
            <a:endParaRPr lang="en-US" altLang="zh-CN" sz="3200"/>
          </a:p>
          <a:p>
            <a:r>
              <a:rPr lang="zh-TW" altLang="en-US" sz="3200">
                <a:sym typeface="+mn-ea"/>
              </a:rPr>
              <a:t>須彌山</a:t>
            </a:r>
            <a:r>
              <a:rPr lang="en-US" altLang="zh-TW" sz="3200">
                <a:sym typeface="+mn-ea"/>
              </a:rPr>
              <a:t> </a:t>
            </a:r>
            <a:r>
              <a:rPr lang="en-US" altLang="zh-CN" sz="3200">
                <a:sym typeface="+mn-ea"/>
              </a:rPr>
              <a:t>Sumeru</a:t>
            </a:r>
            <a:r>
              <a:rPr lang="zh-TW" altLang="en-US" sz="3200">
                <a:sym typeface="+mn-ea"/>
              </a:rPr>
              <a:t>（雪山、岡仁波齊）世界中心、眾神居所</a:t>
            </a:r>
            <a:endParaRPr lang="en-US" altLang="zh-CN" sz="3200"/>
          </a:p>
          <a:p>
            <a:r>
              <a:rPr lang="zh-TW" altLang="en-US" sz="3200">
                <a:sym typeface="+mn-ea"/>
              </a:rPr>
              <a:t>四生</a:t>
            </a:r>
            <a:r>
              <a:rPr lang="zh-TW" altLang="en-US" sz="3200">
                <a:latin typeface="卵生、胎生、濕生、化生" charset="0"/>
                <a:ea typeface="卵生、胎生、濕生、化生" charset="0"/>
                <a:sym typeface="+mn-ea"/>
              </a:rPr>
              <a:t>：</a:t>
            </a:r>
            <a:r>
              <a:rPr lang="zh-CN" altLang="en-US" sz="3200">
                <a:latin typeface="卵生、胎生、濕生、化生" charset="0"/>
                <a:ea typeface="卵生、胎生、濕生、化生" charset="0"/>
                <a:sym typeface="+mn-ea"/>
              </a:rPr>
              <a:t>卵生、胎生、濕生、化生</a:t>
            </a:r>
            <a:endParaRPr lang="zh-CN" altLang="en-US" sz="3200"/>
          </a:p>
          <a:p>
            <a:pPr marL="0" indent="0">
              <a:buNone/>
            </a:pPr>
            <a:endParaRPr lang="zh-TW" altLang="en-US" sz="3200"/>
          </a:p>
          <a:p>
            <a:endParaRPr lang="zh-TW" altLang="en-US" sz="3200"/>
          </a:p>
          <a:p>
            <a:endParaRPr lang="zh-TW" altLang="en-US" sz="3200"/>
          </a:p>
          <a:p>
            <a:endParaRPr lang="zh-TW" altLang="en-US" sz="3200"/>
          </a:p>
          <a:p>
            <a:endParaRPr lang="zh-TW" altLang="en-US" sz="3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2628</Words>
  <Application>WPS 演示</Application>
  <PresentationFormat>宽屏</PresentationFormat>
  <Paragraphs>183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30" baseType="lpstr">
      <vt:lpstr>Arial</vt:lpstr>
      <vt:lpstr>宋体</vt:lpstr>
      <vt:lpstr>Wingdings</vt:lpstr>
      <vt:lpstr>微软雅黑</vt:lpstr>
      <vt:lpstr>卵生、胎生、濕生、化生</vt:lpstr>
      <vt:lpstr>HanaMinA</vt:lpstr>
      <vt:lpstr>PMingLiU</vt:lpstr>
      <vt:lpstr>PMingLiU (正文)</vt:lpstr>
      <vt:lpstr>Calibri</vt:lpstr>
      <vt:lpstr>Arial Unicode MS</vt:lpstr>
      <vt:lpstr>PMingLiU</vt:lpstr>
      <vt:lpstr>PMingLiU</vt:lpstr>
      <vt:lpstr>WPS</vt:lpstr>
      <vt:lpstr>解碼金剛經</vt:lpstr>
      <vt:lpstr>課前準備</vt:lpstr>
      <vt:lpstr>大綱</vt:lpstr>
      <vt:lpstr>背景知識</vt:lpstr>
      <vt:lpstr>人物</vt:lpstr>
      <vt:lpstr>須菩提 Subhūti</vt:lpstr>
      <vt:lpstr>羅什譯本</vt:lpstr>
      <vt:lpstr>PowerPoint 演示文稿</vt:lpstr>
      <vt:lpstr>術語</vt:lpstr>
      <vt:lpstr>核心詞彙</vt:lpstr>
      <vt:lpstr>所謂X，即非X，是名X</vt:lpstr>
      <vt:lpstr>多義詞</vt:lpstr>
      <vt:lpstr>PowerPoint 演示文稿</vt:lpstr>
      <vt:lpstr>初出之困境</vt:lpstr>
      <vt:lpstr>推銷語 (13章之後)</vt:lpstr>
      <vt:lpstr>疑點</vt:lpstr>
      <vt:lpstr>習題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善那比丘</cp:lastModifiedBy>
  <cp:revision>64</cp:revision>
  <dcterms:created xsi:type="dcterms:W3CDTF">2023-08-09T12:44:00Z</dcterms:created>
  <dcterms:modified xsi:type="dcterms:W3CDTF">2024-12-13T12:07:26Z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3B0086CAF875411CACBDA13AB9801EF4_13</vt:lpwstr>
  </property>
  <property fmtid="{D5CDD505-2E9C-101B-9397-08002B2CF9AE}" pid="3" name="KSOProductBuildVer">
    <vt:lpwstr>2052-12.1.0.19302</vt:lpwstr>
  </property>
</Properties>
</file>