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9" r:id="rId4"/>
    <p:sldId id="260" r:id="rId5"/>
    <p:sldId id="261" r:id="rId6"/>
    <p:sldId id="257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hyperlink" Target="https://shutonggui.cn/sz/#ak#sn.ck#s56.n108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7.xml"/><Relationship Id="rId1" Type="http://schemas.openxmlformats.org/officeDocument/2006/relationships/hyperlink" Target="https://shutonggui.cn/sz/#ak#an.ck#a3.n39:27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hyperlink" Target="https://shutonggui.cn/sz/#ak#dn.ck#d16.n216:8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>
            <a:normAutofit/>
          </a:bodyPr>
          <a:p>
            <a:r>
              <a:rPr lang="zh-TW" altLang="en-US" sz="9600">
                <a:solidFill>
                  <a:schemeClr val="accent2"/>
                </a:solidFill>
              </a:rPr>
              <a:t>菩薩</a:t>
            </a:r>
            <a:r>
              <a:rPr lang="zh-TW" altLang="en-US" sz="9600">
                <a:solidFill>
                  <a:schemeClr val="tx1"/>
                </a:solidFill>
              </a:rPr>
              <a:t>乘</a:t>
            </a:r>
            <a:r>
              <a:rPr lang="zh-TW" altLang="en-US" sz="9600">
                <a:solidFill>
                  <a:schemeClr val="accent4"/>
                </a:solidFill>
              </a:rPr>
              <a:t>大</a:t>
            </a:r>
            <a:r>
              <a:rPr lang="zh-TW" altLang="en-US" sz="9600"/>
              <a:t>乘</a:t>
            </a:r>
            <a:r>
              <a:rPr lang="zh-TW" altLang="en-US" sz="9600">
                <a:solidFill>
                  <a:srgbClr val="FF0000"/>
                </a:solidFill>
              </a:rPr>
              <a:t>小</a:t>
            </a:r>
            <a:r>
              <a:rPr lang="zh-TW" altLang="en-US" sz="9600"/>
              <a:t>乘</a:t>
            </a:r>
            <a:endParaRPr lang="zh-TW" altLang="en-US" sz="96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80" y="3560445"/>
            <a:ext cx="9799320" cy="2774315"/>
          </a:xfrm>
        </p:spPr>
        <p:txBody>
          <a:bodyPr>
            <a:normAutofit fontScale="70000"/>
          </a:bodyPr>
          <a:p>
            <a:r>
              <a:rPr lang="en-US" altLang="zh-CN" sz="6600">
                <a:solidFill>
                  <a:schemeClr val="accent2"/>
                </a:solidFill>
                <a:sym typeface="+mn-ea"/>
              </a:rPr>
              <a:t>Bodhisattva</a:t>
            </a:r>
            <a:r>
              <a:rPr lang="en-US" altLang="zh-CN" sz="6600">
                <a:sym typeface="+mn-ea"/>
              </a:rPr>
              <a:t>y</a:t>
            </a:r>
            <a:r>
              <a:rPr lang="en-US" altLang="en-US" sz="6600">
                <a:sym typeface="+mn-ea"/>
              </a:rPr>
              <a:t>ā</a:t>
            </a:r>
            <a:r>
              <a:rPr lang="en-US" altLang="zh-CN" sz="6600">
                <a:sym typeface="+mn-ea"/>
              </a:rPr>
              <a:t>na</a:t>
            </a:r>
            <a:endParaRPr lang="en-US" altLang="zh-CN" sz="6600">
              <a:sym typeface="+mn-ea"/>
            </a:endParaRPr>
          </a:p>
          <a:p>
            <a:r>
              <a:rPr lang="en-US" altLang="zh-CN" sz="6600">
                <a:solidFill>
                  <a:schemeClr val="accent4"/>
                </a:solidFill>
              </a:rPr>
              <a:t>mah</a:t>
            </a:r>
            <a:r>
              <a:rPr lang="en-US" altLang="en-US" sz="6600">
                <a:solidFill>
                  <a:schemeClr val="accent4"/>
                </a:solidFill>
              </a:rPr>
              <a:t>ā</a:t>
            </a:r>
            <a:r>
              <a:rPr lang="en-US" altLang="zh-CN" sz="6600"/>
              <a:t>y</a:t>
            </a:r>
            <a:r>
              <a:rPr lang="en-US" altLang="en-US" sz="6600"/>
              <a:t>ā</a:t>
            </a:r>
            <a:r>
              <a:rPr lang="en-US" altLang="zh-CN" sz="6600"/>
              <a:t>na</a:t>
            </a:r>
            <a:endParaRPr lang="en-US" altLang="zh-CN" sz="6600"/>
          </a:p>
          <a:p>
            <a:r>
              <a:rPr lang="en-US" altLang="zh-CN" sz="6600">
                <a:solidFill>
                  <a:srgbClr val="FF0000"/>
                </a:solidFill>
              </a:rPr>
              <a:t>h</a:t>
            </a:r>
            <a:r>
              <a:rPr lang="en-US" altLang="en-US" sz="6600">
                <a:solidFill>
                  <a:srgbClr val="FF0000"/>
                </a:solidFill>
              </a:rPr>
              <a:t>ī</a:t>
            </a:r>
            <a:r>
              <a:rPr lang="en-US" altLang="zh-CN" sz="6600">
                <a:solidFill>
                  <a:srgbClr val="FF0000"/>
                </a:solidFill>
              </a:rPr>
              <a:t>na</a:t>
            </a:r>
            <a:r>
              <a:rPr lang="en-US" altLang="zh-CN" sz="6600"/>
              <a:t>y</a:t>
            </a:r>
            <a:r>
              <a:rPr lang="en-US" altLang="en-US" sz="6600"/>
              <a:t>ā</a:t>
            </a:r>
            <a:r>
              <a:rPr lang="en-US" altLang="zh-CN" sz="6600"/>
              <a:t>na</a:t>
            </a:r>
            <a:endParaRPr lang="en-US" altLang="zh-CN" sz="6600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h</a:t>
            </a:r>
            <a:r>
              <a:rPr lang="en-US" altLang="en-US"/>
              <a:t>ī</a:t>
            </a:r>
            <a:r>
              <a:rPr lang="en-US" altLang="zh-CN"/>
              <a:t>na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95630" y="1268095"/>
            <a:ext cx="11382375" cy="4759325"/>
          </a:xfrm>
        </p:spPr>
        <p:txBody>
          <a:bodyPr>
            <a:noAutofit/>
          </a:bodyPr>
          <a:p>
            <a:pPr marL="457200" indent="-457200">
              <a:buAutoNum type="arabicPeriod"/>
            </a:pPr>
            <a:r>
              <a:rPr lang="en-US" altLang="zh-CN" sz="2400"/>
              <a:t> yo c</a:t>
            </a:r>
            <a:r>
              <a:rPr lang="en-US" altLang="en-US" sz="2400"/>
              <a:t>ā</a:t>
            </a:r>
            <a:r>
              <a:rPr lang="en-US" altLang="zh-CN" sz="2400"/>
              <a:t>yaṃ k</a:t>
            </a:r>
            <a:r>
              <a:rPr lang="en-US" altLang="en-US" sz="2400"/>
              <a:t>ā</a:t>
            </a:r>
            <a:r>
              <a:rPr lang="en-US" altLang="zh-CN" sz="2400"/>
              <a:t>mesu k</a:t>
            </a:r>
            <a:r>
              <a:rPr lang="en-US" altLang="en-US" sz="2400"/>
              <a:t>ā</a:t>
            </a:r>
            <a:r>
              <a:rPr lang="en-US" altLang="zh-CN" sz="2400"/>
              <a:t>masukhallik</a:t>
            </a:r>
            <a:r>
              <a:rPr lang="en-US" altLang="en-US" sz="2400"/>
              <a:t>ā</a:t>
            </a:r>
            <a:r>
              <a:rPr lang="en-US" altLang="zh-CN" sz="2400"/>
              <a:t>nuyogo </a:t>
            </a:r>
            <a:r>
              <a:rPr lang="en-US" altLang="zh-CN" sz="2400">
                <a:solidFill>
                  <a:srgbClr val="FF0000"/>
                </a:solidFill>
              </a:rPr>
              <a:t>h</a:t>
            </a:r>
            <a:r>
              <a:rPr lang="en-US" altLang="en-US" sz="2400">
                <a:solidFill>
                  <a:srgbClr val="FF0000"/>
                </a:solidFill>
              </a:rPr>
              <a:t>ī</a:t>
            </a:r>
            <a:r>
              <a:rPr lang="en-US" altLang="zh-CN" sz="2400">
                <a:solidFill>
                  <a:srgbClr val="FF0000"/>
                </a:solidFill>
              </a:rPr>
              <a:t>no</a:t>
            </a:r>
            <a:r>
              <a:rPr lang="en-US" altLang="zh-CN" sz="2400"/>
              <a:t> gammo pothujjaniko anariyo anatthasaṃhito, yo c</a:t>
            </a:r>
            <a:r>
              <a:rPr lang="en-US" altLang="en-US" sz="2400"/>
              <a:t>ā</a:t>
            </a:r>
            <a:r>
              <a:rPr lang="en-US" altLang="zh-CN" sz="2400"/>
              <a:t>yaṃ attakilamath</a:t>
            </a:r>
            <a:r>
              <a:rPr lang="en-US" altLang="en-US" sz="2400"/>
              <a:t>ā</a:t>
            </a:r>
            <a:r>
              <a:rPr lang="en-US" altLang="zh-CN" sz="2400"/>
              <a:t>nuyogo dukkho anariyo anatthasaṃhito.</a:t>
            </a:r>
            <a:r>
              <a:rPr lang="en-US" altLang="zh-CN" sz="2800"/>
              <a:t> </a:t>
            </a:r>
            <a:r>
              <a:rPr lang="zh-CN" altLang="en-US" sz="2800"/>
              <a:t>一邊是追尋欲樂，這是</a:t>
            </a:r>
            <a:r>
              <a:rPr lang="zh-CN" altLang="en-US" sz="2800">
                <a:solidFill>
                  <a:srgbClr val="FF0000"/>
                </a:solidFill>
              </a:rPr>
              <a:t>低劣</a:t>
            </a:r>
            <a:r>
              <a:rPr lang="zh-CN" altLang="en-US" sz="2800"/>
              <a:t>、世俗、屬於凡夫、非聖者、沒有意義的。一邊是自我虐待的苦行，這是痛苦、非聖者、沒有意義的。</a:t>
            </a:r>
            <a:r>
              <a:rPr lang="en-US" altLang="zh-CN" sz="2800"/>
              <a:t>(</a:t>
            </a:r>
            <a:r>
              <a:rPr lang="en-US" altLang="zh-CN" sz="2800">
                <a:hlinkClick r:id="rId1" tooltip="" action="ppaction://hlinkfile"/>
              </a:rPr>
              <a:t>SN56.1081</a:t>
            </a:r>
            <a:r>
              <a:rPr lang="zh-CN" altLang="en-US" sz="2800"/>
              <a:t>）</a:t>
            </a:r>
            <a:endParaRPr lang="zh-CN" altLang="en-US" sz="2800"/>
          </a:p>
          <a:p>
            <a:pPr marL="457200" indent="-457200">
              <a:buAutoNum type="arabicPeriod"/>
            </a:pPr>
            <a:r>
              <a:rPr lang="zh-CN" altLang="en-US" sz="2800"/>
              <a:t>十一種色法：</a:t>
            </a:r>
            <a:r>
              <a:rPr lang="en-US" altLang="zh-CN" sz="2800"/>
              <a:t> at</a:t>
            </a:r>
            <a:r>
              <a:rPr lang="en-US" altLang="en-US" sz="2800"/>
              <a:t>ī</a:t>
            </a:r>
            <a:r>
              <a:rPr lang="en-US" altLang="zh-CN" sz="2800"/>
              <a:t>t-</a:t>
            </a:r>
            <a:r>
              <a:rPr lang="en-US" altLang="en-US" sz="2800"/>
              <a:t>ā</a:t>
            </a:r>
            <a:r>
              <a:rPr lang="en-US" altLang="zh-CN" sz="2800"/>
              <a:t>n</a:t>
            </a:r>
            <a:r>
              <a:rPr lang="en-US" altLang="en-US" sz="2800"/>
              <a:t>ā</a:t>
            </a:r>
            <a:r>
              <a:rPr lang="en-US" altLang="zh-CN" sz="2800"/>
              <a:t>gata-paccuppannaṃ(</a:t>
            </a:r>
            <a:r>
              <a:rPr lang="zh-CN" altLang="en-US" sz="2800"/>
              <a:t>過去、未來、現在）</a:t>
            </a:r>
            <a:r>
              <a:rPr lang="en-US" altLang="zh-CN" sz="2800"/>
              <a:t> ajjhattaṃ v</a:t>
            </a:r>
            <a:r>
              <a:rPr lang="en-US" altLang="en-US" sz="2800"/>
              <a:t>ā</a:t>
            </a:r>
            <a:r>
              <a:rPr lang="en-US" altLang="zh-CN" sz="2800"/>
              <a:t> bahiddh</a:t>
            </a:r>
            <a:r>
              <a:rPr lang="en-US" altLang="en-US" sz="2800"/>
              <a:t>ā</a:t>
            </a:r>
            <a:r>
              <a:rPr lang="en-US" altLang="zh-CN" sz="2800"/>
              <a:t> v</a:t>
            </a:r>
            <a:r>
              <a:rPr lang="en-US" altLang="en-US" sz="2800"/>
              <a:t>ā</a:t>
            </a:r>
            <a:r>
              <a:rPr lang="zh-CN" altLang="en-US" sz="2800"/>
              <a:t>（內、外）</a:t>
            </a:r>
            <a:r>
              <a:rPr lang="en-US" altLang="zh-CN" sz="2800"/>
              <a:t> oḷ</a:t>
            </a:r>
            <a:r>
              <a:rPr lang="en-US" altLang="en-US" sz="2800"/>
              <a:t>ā</a:t>
            </a:r>
            <a:r>
              <a:rPr lang="en-US" altLang="zh-CN" sz="2800"/>
              <a:t>rikaṃ v</a:t>
            </a:r>
            <a:r>
              <a:rPr lang="en-US" altLang="en-US" sz="2800"/>
              <a:t>ā</a:t>
            </a:r>
            <a:r>
              <a:rPr lang="en-US" altLang="zh-CN" sz="2800"/>
              <a:t> sukhumaṃ v</a:t>
            </a:r>
            <a:r>
              <a:rPr lang="en-US" altLang="en-US" sz="2800"/>
              <a:t>ā</a:t>
            </a:r>
            <a:r>
              <a:rPr lang="zh-CN" altLang="en-US" sz="2800"/>
              <a:t>（粗、細）</a:t>
            </a:r>
            <a:r>
              <a:rPr lang="en-US" altLang="zh-CN" sz="2800">
                <a:solidFill>
                  <a:srgbClr val="FF0000"/>
                </a:solidFill>
              </a:rPr>
              <a:t> h</a:t>
            </a:r>
            <a:r>
              <a:rPr lang="en-US" altLang="en-US" sz="2800">
                <a:solidFill>
                  <a:srgbClr val="FF0000"/>
                </a:solidFill>
              </a:rPr>
              <a:t>ī</a:t>
            </a:r>
            <a:r>
              <a:rPr lang="en-US" altLang="zh-CN" sz="2800">
                <a:solidFill>
                  <a:srgbClr val="FF0000"/>
                </a:solidFill>
              </a:rPr>
              <a:t>naṃ</a:t>
            </a:r>
            <a:r>
              <a:rPr lang="en-US" altLang="zh-CN" sz="2800"/>
              <a:t> v</a:t>
            </a:r>
            <a:r>
              <a:rPr lang="en-US" altLang="en-US" sz="2800"/>
              <a:t>ā</a:t>
            </a:r>
            <a:r>
              <a:rPr lang="en-US" altLang="zh-CN" sz="2800"/>
              <a:t> paṇ</a:t>
            </a:r>
            <a:r>
              <a:rPr lang="en-US" altLang="en-US" sz="2800"/>
              <a:t>ī</a:t>
            </a:r>
            <a:r>
              <a:rPr lang="en-US" altLang="zh-CN" sz="2800"/>
              <a:t>taṃ v</a:t>
            </a:r>
            <a:r>
              <a:rPr lang="en-US" altLang="en-US" sz="2800"/>
              <a:t>ā</a:t>
            </a:r>
            <a:r>
              <a:rPr lang="en-US" altLang="zh-CN" sz="2800"/>
              <a:t> (</a:t>
            </a:r>
            <a:r>
              <a:rPr lang="zh-CN" altLang="en-US" sz="2800">
                <a:solidFill>
                  <a:srgbClr val="FF0000"/>
                </a:solidFill>
              </a:rPr>
              <a:t>劣</a:t>
            </a:r>
            <a:r>
              <a:rPr lang="zh-CN" altLang="en-US" sz="2800"/>
              <a:t>、勝</a:t>
            </a:r>
            <a:r>
              <a:rPr lang="en-US" altLang="zh-CN" sz="2800"/>
              <a:t>)yaṃ d</a:t>
            </a:r>
            <a:r>
              <a:rPr lang="en-US" altLang="en-US" sz="2800"/>
              <a:t>ū</a:t>
            </a:r>
            <a:r>
              <a:rPr lang="en-US" altLang="zh-CN" sz="2800"/>
              <a:t>re santike v</a:t>
            </a:r>
            <a:r>
              <a:rPr lang="en-US" altLang="en-US" sz="2800"/>
              <a:t>ā</a:t>
            </a:r>
            <a:r>
              <a:rPr lang="zh-CN" altLang="en-US" sz="2800"/>
              <a:t>。（遠、近）</a:t>
            </a:r>
            <a:endParaRPr lang="zh-CN" altLang="en-US" sz="2800"/>
          </a:p>
          <a:p>
            <a:pPr marL="457200" indent="-457200">
              <a:buAutoNum type="arabicPeriod"/>
            </a:pPr>
            <a:endParaRPr lang="zh-CN" altLang="en-US" sz="2800"/>
          </a:p>
        </p:txBody>
      </p:sp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ym typeface="+mn-ea"/>
              </a:rPr>
              <a:t>h</a:t>
            </a:r>
            <a:r>
              <a:rPr lang="en-US" altLang="en-US">
                <a:sym typeface="+mn-ea"/>
              </a:rPr>
              <a:t>ī</a:t>
            </a:r>
            <a:r>
              <a:rPr lang="en-US" altLang="zh-CN">
                <a:sym typeface="+mn-ea"/>
              </a:rPr>
              <a:t>na </a:t>
            </a:r>
            <a:r>
              <a:rPr lang="zh-TW" altLang="en-US">
                <a:sym typeface="+mn-ea"/>
              </a:rPr>
              <a:t>延伸</a:t>
            </a:r>
            <a:r>
              <a:rPr lang="zh-TW" altLang="en-US">
                <a:sym typeface="+mn-ea"/>
              </a:rPr>
              <a:t>詞</a:t>
            </a:r>
            <a:endParaRPr lang="zh-TW" altLang="en-US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95630" y="1490345"/>
            <a:ext cx="11228705" cy="5090795"/>
          </a:xfrm>
        </p:spPr>
        <p:txBody>
          <a:bodyPr>
            <a:normAutofit fontScale="90000"/>
          </a:bodyPr>
          <a:p>
            <a:r>
              <a:rPr lang="en-US" altLang="zh-CN" sz="3100"/>
              <a:t>h</a:t>
            </a:r>
            <a:r>
              <a:rPr lang="en-US" altLang="en-US" sz="3100"/>
              <a:t>ī</a:t>
            </a:r>
            <a:r>
              <a:rPr lang="en-US" altLang="zh-CN" sz="3100"/>
              <a:t>n</a:t>
            </a:r>
            <a:r>
              <a:rPr lang="en-US" altLang="en-US" sz="3100"/>
              <a:t>ā</a:t>
            </a:r>
            <a:r>
              <a:rPr lang="en-US" altLang="zh-CN" sz="3100"/>
              <a:t>y-</a:t>
            </a:r>
            <a:r>
              <a:rPr lang="en-US" altLang="en-US" sz="3100"/>
              <a:t>ā</a:t>
            </a:r>
            <a:r>
              <a:rPr lang="en-US" altLang="zh-CN" sz="3100"/>
              <a:t>vattati</a:t>
            </a:r>
            <a:r>
              <a:rPr lang="en-US" altLang="zh-CN" sz="2800"/>
              <a:t>: </a:t>
            </a:r>
            <a:r>
              <a:rPr lang="en-US" altLang="zh-CN" sz="2800">
                <a:solidFill>
                  <a:schemeClr val="accent6"/>
                </a:solidFill>
                <a:sym typeface="+mn-ea"/>
              </a:rPr>
              <a:t>yobbana-mada</a:t>
            </a:r>
            <a:r>
              <a:rPr lang="en-US" altLang="zh-CN" sz="2800">
                <a:sym typeface="+mn-ea"/>
              </a:rPr>
              <a:t>matto v</a:t>
            </a:r>
            <a:r>
              <a:rPr lang="en-US" altLang="en-US" sz="2800">
                <a:sym typeface="+mn-ea"/>
              </a:rPr>
              <a:t>ā</a:t>
            </a:r>
            <a:r>
              <a:rPr lang="en-US" altLang="zh-CN" sz="2800">
                <a:sym typeface="+mn-ea"/>
              </a:rPr>
              <a:t>, bhikkhave, bhikkhu </a:t>
            </a:r>
            <a:r>
              <a:rPr lang="en-US" altLang="zh-CN" sz="2800">
                <a:solidFill>
                  <a:schemeClr val="accent5"/>
                </a:solidFill>
                <a:sym typeface="+mn-ea"/>
              </a:rPr>
              <a:t>sikkhaṃ </a:t>
            </a:r>
            <a:r>
              <a:rPr lang="en-US" altLang="zh-CN" sz="2800">
                <a:solidFill>
                  <a:schemeClr val="accent4"/>
                </a:solidFill>
                <a:sym typeface="+mn-ea"/>
              </a:rPr>
              <a:t>paccakkh</a:t>
            </a:r>
            <a:r>
              <a:rPr lang="en-US" altLang="en-US" sz="2800">
                <a:solidFill>
                  <a:schemeClr val="accent4"/>
                </a:solidFill>
                <a:sym typeface="+mn-ea"/>
              </a:rPr>
              <a:t>ā</a:t>
            </a:r>
            <a:r>
              <a:rPr lang="en-US" altLang="zh-CN" sz="2800">
                <a:solidFill>
                  <a:schemeClr val="accent4"/>
                </a:solidFill>
                <a:sym typeface="+mn-ea"/>
              </a:rPr>
              <a:t>ya</a:t>
            </a:r>
            <a:r>
              <a:rPr lang="en-US" altLang="zh-CN" sz="2800">
                <a:sym typeface="+mn-ea"/>
              </a:rPr>
              <a:t> </a:t>
            </a:r>
            <a:r>
              <a:rPr lang="en-US" altLang="zh-CN" sz="2800">
                <a:solidFill>
                  <a:srgbClr val="FF0000"/>
                </a:solidFill>
                <a:sym typeface="+mn-ea"/>
              </a:rPr>
              <a:t>h</a:t>
            </a:r>
            <a:r>
              <a:rPr lang="en-US" altLang="en-US" sz="2800">
                <a:solidFill>
                  <a:srgbClr val="FF0000"/>
                </a:solidFill>
                <a:sym typeface="+mn-ea"/>
              </a:rPr>
              <a:t>ī</a:t>
            </a:r>
            <a:r>
              <a:rPr lang="en-US" altLang="zh-CN" sz="2800">
                <a:solidFill>
                  <a:srgbClr val="FF0000"/>
                </a:solidFill>
                <a:sym typeface="+mn-ea"/>
              </a:rPr>
              <a:t>n</a:t>
            </a:r>
            <a:r>
              <a:rPr lang="en-US" altLang="en-US" sz="2800">
                <a:solidFill>
                  <a:srgbClr val="FF0000"/>
                </a:solidFill>
                <a:sym typeface="+mn-ea"/>
              </a:rPr>
              <a:t>ā</a:t>
            </a:r>
            <a:r>
              <a:rPr lang="en-US" altLang="zh-CN" sz="2800">
                <a:solidFill>
                  <a:schemeClr val="accent3"/>
                </a:solidFill>
                <a:sym typeface="+mn-ea"/>
              </a:rPr>
              <a:t>y</a:t>
            </a:r>
            <a:r>
              <a:rPr lang="en-US" altLang="en-US" sz="2800">
                <a:solidFill>
                  <a:schemeClr val="accent3"/>
                </a:solidFill>
                <a:sym typeface="+mn-ea"/>
              </a:rPr>
              <a:t>ā</a:t>
            </a:r>
            <a:r>
              <a:rPr lang="en-US" altLang="zh-CN" sz="2800">
                <a:solidFill>
                  <a:schemeClr val="accent3"/>
                </a:solidFill>
                <a:sym typeface="+mn-ea"/>
              </a:rPr>
              <a:t>vatta</a:t>
            </a:r>
            <a:r>
              <a:rPr lang="en-US" altLang="zh-CN" sz="2800">
                <a:solidFill>
                  <a:schemeClr val="tx1"/>
                </a:solidFill>
                <a:sym typeface="+mn-ea"/>
              </a:rPr>
              <a:t>t</a:t>
            </a:r>
            <a:r>
              <a:rPr lang="en-US" altLang="zh-CN" sz="2800">
                <a:sym typeface="+mn-ea"/>
              </a:rPr>
              <a:t>i. </a:t>
            </a:r>
            <a:r>
              <a:rPr lang="zh-CN" altLang="en-US" sz="2800">
                <a:sym typeface="+mn-ea"/>
              </a:rPr>
              <a:t>比丘們，迷醉於</a:t>
            </a:r>
            <a:r>
              <a:rPr lang="zh-CN" altLang="en-US" sz="2800">
                <a:solidFill>
                  <a:schemeClr val="accent6"/>
                </a:solidFill>
                <a:sym typeface="+mn-ea"/>
              </a:rPr>
              <a:t>青春驕逸</a:t>
            </a:r>
            <a:r>
              <a:rPr lang="zh-CN" altLang="en-US" sz="2800">
                <a:sym typeface="+mn-ea"/>
              </a:rPr>
              <a:t>的比丘會</a:t>
            </a:r>
            <a:r>
              <a:rPr lang="zh-CN" altLang="en-US" sz="2800">
                <a:solidFill>
                  <a:schemeClr val="accent4"/>
                </a:solidFill>
                <a:sym typeface="+mn-ea"/>
              </a:rPr>
              <a:t>放棄</a:t>
            </a:r>
            <a:r>
              <a:rPr lang="zh-CN" altLang="en-US" sz="2800">
                <a:solidFill>
                  <a:schemeClr val="accent5"/>
                </a:solidFill>
                <a:sym typeface="+mn-ea"/>
              </a:rPr>
              <a:t>修學</a:t>
            </a:r>
            <a:r>
              <a:rPr lang="zh-CN" altLang="en-US" sz="2800">
                <a:sym typeface="+mn-ea"/>
              </a:rPr>
              <a:t>，</a:t>
            </a:r>
            <a:r>
              <a:rPr lang="zh-CN" altLang="en-US" sz="2800">
                <a:solidFill>
                  <a:schemeClr val="accent3"/>
                </a:solidFill>
                <a:sym typeface="+mn-ea"/>
              </a:rPr>
              <a:t>返回</a:t>
            </a:r>
            <a:r>
              <a:rPr lang="zh-CN" altLang="en-US" sz="2800">
                <a:solidFill>
                  <a:srgbClr val="FF0000"/>
                </a:solidFill>
                <a:sym typeface="+mn-ea"/>
              </a:rPr>
              <a:t>低俗</a:t>
            </a:r>
            <a:r>
              <a:rPr lang="zh-CN" altLang="en-US" sz="2800">
                <a:sym typeface="+mn-ea"/>
              </a:rPr>
              <a:t>的生活之中。</a:t>
            </a:r>
            <a:r>
              <a:rPr lang="en-US" altLang="zh-CN" sz="2800">
                <a:sym typeface="+mn-ea"/>
              </a:rPr>
              <a:t> (</a:t>
            </a:r>
            <a:r>
              <a:rPr lang="en-US" altLang="zh-CN" sz="2800">
                <a:sym typeface="+mn-ea"/>
                <a:hlinkClick r:id="rId1" tooltip="" action="ppaction://hlinkfile"/>
              </a:rPr>
              <a:t>AN 3.39:27</a:t>
            </a:r>
            <a:r>
              <a:rPr lang="en-US" altLang="zh-CN" sz="2800">
                <a:sym typeface="+mn-ea"/>
              </a:rPr>
              <a:t>)</a:t>
            </a:r>
            <a:endParaRPr lang="en-US" altLang="zh-CN" sz="2800"/>
          </a:p>
          <a:p>
            <a:r>
              <a:rPr lang="en-US" altLang="zh-CN" sz="3200"/>
              <a:t>h</a:t>
            </a:r>
            <a:r>
              <a:rPr lang="en-US" altLang="en-US" sz="3200"/>
              <a:t>ī</a:t>
            </a:r>
            <a:r>
              <a:rPr lang="en-US" altLang="zh-CN" sz="3200"/>
              <a:t>n</a:t>
            </a:r>
            <a:r>
              <a:rPr lang="en-US" altLang="en-US" sz="3200"/>
              <a:t>ā</a:t>
            </a:r>
            <a:r>
              <a:rPr lang="en-US" altLang="zh-CN" sz="3200"/>
              <a:t>-</a:t>
            </a:r>
            <a:r>
              <a:rPr lang="en-US" altLang="zh-CN" sz="3200">
                <a:sym typeface="+mn-ea"/>
              </a:rPr>
              <a:t>vaṇṇa</a:t>
            </a:r>
            <a:r>
              <a:rPr lang="en-US" altLang="zh-CN" sz="3200"/>
              <a:t> </a:t>
            </a:r>
            <a:r>
              <a:rPr lang="zh-CN" altLang="en-US" sz="3200"/>
              <a:t>賤民</a:t>
            </a:r>
            <a:r>
              <a:rPr lang="en-US" altLang="zh-CN" sz="3200"/>
              <a:t> </a:t>
            </a:r>
            <a:r>
              <a:rPr lang="en-US" altLang="zh-CN" sz="3200">
                <a:sym typeface="+mn-ea"/>
              </a:rPr>
              <a:t>h</a:t>
            </a:r>
            <a:r>
              <a:rPr lang="en-US" altLang="en-US" sz="3200">
                <a:sym typeface="+mn-ea"/>
              </a:rPr>
              <a:t>ī</a:t>
            </a:r>
            <a:r>
              <a:rPr lang="en-US" altLang="zh-CN" sz="3200">
                <a:sym typeface="+mn-ea"/>
              </a:rPr>
              <a:t>n</a:t>
            </a:r>
            <a:r>
              <a:rPr lang="en-US" altLang="en-US" sz="3200">
                <a:sym typeface="+mn-ea"/>
              </a:rPr>
              <a:t>ā</a:t>
            </a:r>
            <a:r>
              <a:rPr lang="en-US" altLang="zh-CN" sz="3200">
                <a:sym typeface="+mn-ea"/>
              </a:rPr>
              <a:t>-j</a:t>
            </a:r>
            <a:r>
              <a:rPr lang="en-US" altLang="en-US" sz="3200">
                <a:sym typeface="+mn-ea"/>
              </a:rPr>
              <a:t>ā</a:t>
            </a:r>
            <a:r>
              <a:rPr lang="en-US" altLang="zh-CN" sz="3200">
                <a:sym typeface="+mn-ea"/>
              </a:rPr>
              <a:t>ti </a:t>
            </a:r>
            <a:r>
              <a:rPr lang="zh-CN" altLang="en-US" sz="3200">
                <a:sym typeface="+mn-ea"/>
              </a:rPr>
              <a:t>卑劣的</a:t>
            </a:r>
            <a:r>
              <a:rPr lang="zh-TW" altLang="zh-CN" sz="3200">
                <a:sym typeface="+mn-ea"/>
              </a:rPr>
              <a:t>出生</a:t>
            </a:r>
            <a:endParaRPr lang="zh-CN" altLang="en-US" sz="3200"/>
          </a:p>
          <a:p>
            <a:pPr lvl="1"/>
            <a:r>
              <a:rPr lang="en-US" altLang="zh-CN" sz="2840">
                <a:sym typeface="+mn-ea"/>
              </a:rPr>
              <a:t>vaṇṇa (</a:t>
            </a:r>
            <a:r>
              <a:rPr lang="zh-TW" altLang="en-US" sz="2840">
                <a:sym typeface="+mn-ea"/>
              </a:rPr>
              <a:t>顏色</a:t>
            </a:r>
            <a:r>
              <a:rPr lang="en-US" altLang="zh-TW" sz="2840">
                <a:sym typeface="+mn-ea"/>
              </a:rPr>
              <a:t>,</a:t>
            </a:r>
            <a:r>
              <a:rPr lang="zh-TW" altLang="en-US" sz="2840">
                <a:sym typeface="+mn-ea"/>
              </a:rPr>
              <a:t>美色</a:t>
            </a:r>
            <a:r>
              <a:rPr lang="en-US" altLang="zh-TW" sz="2840">
                <a:sym typeface="+mn-ea"/>
              </a:rPr>
              <a:t>,</a:t>
            </a:r>
            <a:r>
              <a:rPr lang="zh-TW" altLang="en-US" sz="2840">
                <a:sym typeface="+mn-ea"/>
              </a:rPr>
              <a:t>讚</a:t>
            </a:r>
            <a:r>
              <a:rPr lang="en-US" altLang="zh-TW" sz="2840">
                <a:sym typeface="+mn-ea"/>
              </a:rPr>
              <a:t>)</a:t>
            </a:r>
            <a:endParaRPr lang="zh-CN" altLang="en-US" sz="2840"/>
          </a:p>
          <a:p>
            <a:pPr lvl="1"/>
            <a:r>
              <a:rPr lang="en-US" altLang="zh-CN" sz="2800"/>
              <a:t>caṇḍ</a:t>
            </a:r>
            <a:r>
              <a:rPr lang="en-US" altLang="en-US" sz="2800"/>
              <a:t>ā</a:t>
            </a:r>
            <a:r>
              <a:rPr lang="en-US" altLang="zh-CN" sz="2800"/>
              <a:t>la</a:t>
            </a:r>
            <a:r>
              <a:rPr lang="zh-TW" altLang="en-US" sz="2800"/>
              <a:t>首陀羅（無種姓者）</a:t>
            </a:r>
            <a:r>
              <a:rPr lang="en-US" altLang="zh-CN" sz="2800"/>
              <a:t> j</a:t>
            </a:r>
            <a:r>
              <a:rPr lang="en-US" altLang="en-US" sz="2800"/>
              <a:t>ā</a:t>
            </a:r>
            <a:r>
              <a:rPr lang="en-US" altLang="zh-CN" sz="2800"/>
              <a:t>ti, veṇa</a:t>
            </a:r>
            <a:r>
              <a:rPr lang="zh-TW" altLang="en-US" sz="2800"/>
              <a:t>竹</a:t>
            </a:r>
            <a:r>
              <a:rPr lang="en-US" altLang="zh-CN" sz="2800"/>
              <a:t>j</a:t>
            </a:r>
            <a:r>
              <a:rPr lang="en-US" altLang="en-US" sz="2800"/>
              <a:t>ā</a:t>
            </a:r>
            <a:r>
              <a:rPr lang="en-US" altLang="zh-CN" sz="2800"/>
              <a:t>ti, nes</a:t>
            </a:r>
            <a:r>
              <a:rPr lang="en-US" altLang="en-US" sz="2800"/>
              <a:t>ā</a:t>
            </a:r>
            <a:r>
              <a:rPr lang="en-US" altLang="zh-CN" sz="2800"/>
              <a:t>da</a:t>
            </a:r>
            <a:r>
              <a:rPr lang="zh-TW" altLang="en-US" sz="2800"/>
              <a:t>獵戶</a:t>
            </a:r>
            <a:r>
              <a:rPr lang="en-US" altLang="zh-CN" sz="2800"/>
              <a:t>j</a:t>
            </a:r>
            <a:r>
              <a:rPr lang="en-US" altLang="en-US" sz="2800"/>
              <a:t>ā</a:t>
            </a:r>
            <a:r>
              <a:rPr lang="en-US" altLang="zh-CN" sz="2800"/>
              <a:t>ti, ratha</a:t>
            </a:r>
            <a:r>
              <a:rPr lang="zh-TW" altLang="en-US" sz="2800"/>
              <a:t>車</a:t>
            </a:r>
            <a:r>
              <a:rPr lang="en-US" altLang="zh-CN" sz="2800"/>
              <a:t>-k</a:t>
            </a:r>
            <a:r>
              <a:rPr lang="en-US" altLang="en-US" sz="2800"/>
              <a:t>ā</a:t>
            </a:r>
            <a:r>
              <a:rPr lang="en-US" altLang="zh-CN" sz="2800"/>
              <a:t>ra</a:t>
            </a:r>
            <a:r>
              <a:rPr lang="zh-TW" altLang="en-US" sz="2800"/>
              <a:t>造</a:t>
            </a:r>
            <a:r>
              <a:rPr lang="en-US" altLang="zh-CN" sz="2800"/>
              <a:t>-j</a:t>
            </a:r>
            <a:r>
              <a:rPr lang="en-US" altLang="en-US" sz="2800"/>
              <a:t>ā</a:t>
            </a:r>
            <a:r>
              <a:rPr lang="en-US" altLang="zh-CN" sz="2800"/>
              <a:t>ti, pukkusaj</a:t>
            </a:r>
            <a:r>
              <a:rPr lang="en-US" altLang="en-US" sz="2800"/>
              <a:t>ā</a:t>
            </a:r>
            <a:r>
              <a:rPr lang="en-US" altLang="zh-CN" sz="2800"/>
              <a:t>ti </a:t>
            </a:r>
            <a:r>
              <a:rPr lang="zh-TW" altLang="en-US" sz="2800"/>
              <a:t>屠家</a:t>
            </a:r>
            <a:r>
              <a:rPr lang="en-US" altLang="zh-TW" sz="2800"/>
              <a:t>,</a:t>
            </a:r>
            <a:r>
              <a:rPr lang="zh-TW" altLang="en-US" sz="2800"/>
              <a:t>除</a:t>
            </a:r>
            <a:r>
              <a:rPr lang="zh-TW" altLang="en-US" sz="2800"/>
              <a:t>糞</a:t>
            </a:r>
            <a:endParaRPr lang="en-US" altLang="zh-CN" sz="2800"/>
          </a:p>
          <a:p>
            <a:pPr lvl="1"/>
            <a:r>
              <a:rPr lang="en-US" altLang="zh-CN" sz="2800"/>
              <a:t>ukkaṭṭh</a:t>
            </a:r>
            <a:r>
              <a:rPr lang="en-US" altLang="en-US" sz="2800"/>
              <a:t>ā</a:t>
            </a:r>
            <a:r>
              <a:rPr lang="zh-TW" altLang="en-US" sz="2800">
                <a:sym typeface="+mn-ea"/>
              </a:rPr>
              <a:t>尊</a:t>
            </a:r>
            <a:r>
              <a:rPr lang="zh-TW" altLang="en-US" sz="2800"/>
              <a:t>貴</a:t>
            </a:r>
            <a:r>
              <a:rPr lang="en-US" altLang="en-US" sz="2800"/>
              <a:t> </a:t>
            </a:r>
            <a:r>
              <a:rPr lang="en-US" altLang="zh-CN" sz="2800">
                <a:sym typeface="+mn-ea"/>
              </a:rPr>
              <a:t>j</a:t>
            </a:r>
            <a:r>
              <a:rPr lang="en-US" altLang="en-US" sz="2800">
                <a:sym typeface="+mn-ea"/>
              </a:rPr>
              <a:t>ā</a:t>
            </a:r>
            <a:r>
              <a:rPr lang="en-US" altLang="zh-CN" sz="2800">
                <a:sym typeface="+mn-ea"/>
              </a:rPr>
              <a:t>ti</a:t>
            </a:r>
            <a:r>
              <a:rPr lang="en-US" altLang="en-US" sz="2800"/>
              <a:t> : </a:t>
            </a:r>
            <a:r>
              <a:rPr lang="en-US" altLang="zh-CN" sz="2800"/>
              <a:t>khattiya-j</a:t>
            </a:r>
            <a:r>
              <a:rPr lang="en-US" altLang="en-US" sz="2800"/>
              <a:t>ā</a:t>
            </a:r>
            <a:r>
              <a:rPr lang="en-US" altLang="zh-CN" sz="2800"/>
              <a:t>ti</a:t>
            </a:r>
            <a:r>
              <a:rPr lang="zh-TW" altLang="en-US" sz="2800"/>
              <a:t>剎帝利</a:t>
            </a:r>
            <a:r>
              <a:rPr lang="en-US" altLang="zh-CN" sz="2800"/>
              <a:t> br</a:t>
            </a:r>
            <a:r>
              <a:rPr lang="en-US" altLang="en-US" sz="2800"/>
              <a:t>ā</a:t>
            </a:r>
            <a:r>
              <a:rPr lang="en-US" altLang="zh-CN" sz="2800"/>
              <a:t>hmaṇa-j</a:t>
            </a:r>
            <a:r>
              <a:rPr lang="en-US" altLang="en-US" sz="2800"/>
              <a:t>ā</a:t>
            </a:r>
            <a:r>
              <a:rPr lang="en-US" altLang="zh-CN" sz="2800"/>
              <a:t>ti </a:t>
            </a:r>
            <a:r>
              <a:rPr lang="zh-TW" altLang="en-US" sz="2800"/>
              <a:t>婆羅門</a:t>
            </a:r>
            <a:endParaRPr lang="zh-TW" altLang="en-US" sz="2800"/>
          </a:p>
          <a:p>
            <a:pPr lvl="2"/>
            <a:r>
              <a:rPr lang="en-US" altLang="zh-CN" sz="2800">
                <a:sym typeface="+mn-ea"/>
              </a:rPr>
              <a:t>Ksatra, khatta(</a:t>
            </a:r>
            <a:r>
              <a:rPr lang="zh-CN" altLang="en-US" sz="2800">
                <a:sym typeface="+mn-ea"/>
              </a:rPr>
              <a:t>統治</a:t>
            </a:r>
            <a:r>
              <a:rPr lang="en-US" altLang="zh-CN" sz="2800">
                <a:sym typeface="+mn-ea"/>
              </a:rPr>
              <a:t>,</a:t>
            </a:r>
            <a:r>
              <a:rPr lang="zh-TW" altLang="en-US" sz="2800">
                <a:sym typeface="+mn-ea"/>
              </a:rPr>
              <a:t>守護</a:t>
            </a:r>
            <a:r>
              <a:rPr lang="en-US" altLang="zh-TW" sz="2800">
                <a:sym typeface="+mn-ea"/>
              </a:rPr>
              <a:t>,</a:t>
            </a:r>
            <a:r>
              <a:rPr lang="zh-TW" altLang="en-US" sz="2800">
                <a:sym typeface="+mn-ea"/>
              </a:rPr>
              <a:t>政治</a:t>
            </a:r>
            <a:r>
              <a:rPr lang="en-US" altLang="zh-TW" sz="2800">
                <a:sym typeface="+mn-ea"/>
              </a:rPr>
              <a:t>)</a:t>
            </a:r>
            <a:endParaRPr lang="zh-TW" altLang="en-US" sz="2800"/>
          </a:p>
        </p:txBody>
      </p: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譯成「小」的</a:t>
            </a:r>
            <a:r>
              <a:rPr lang="zh-TW" altLang="en-US"/>
              <a:t>詞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zh-TW" altLang="en-US" sz="2400"/>
              <a:t>長幼、篇幅</a:t>
            </a:r>
            <a:r>
              <a:rPr lang="en-US" altLang="zh-TW" sz="2400"/>
              <a:t>: </a:t>
            </a:r>
            <a:r>
              <a:rPr lang="en-US" altLang="zh-CN" sz="2400">
                <a:solidFill>
                  <a:schemeClr val="accent1"/>
                </a:solidFill>
                <a:sym typeface="+mn-ea"/>
              </a:rPr>
              <a:t>c</a:t>
            </a:r>
            <a:r>
              <a:rPr lang="en-US" altLang="en-US" sz="2400">
                <a:solidFill>
                  <a:schemeClr val="accent1"/>
                </a:solidFill>
              </a:rPr>
              <a:t>ū</a:t>
            </a:r>
            <a:r>
              <a:rPr lang="en-US" altLang="zh-CN" sz="2400">
                <a:solidFill>
                  <a:schemeClr val="accent1"/>
                </a:solidFill>
              </a:rPr>
              <a:t>ḷa</a:t>
            </a:r>
            <a:r>
              <a:rPr lang="en-US" altLang="zh-CN" sz="2400"/>
              <a:t>-s</a:t>
            </a:r>
            <a:r>
              <a:rPr lang="en-US" altLang="en-US" sz="2400"/>
              <a:t>ī</a:t>
            </a:r>
            <a:r>
              <a:rPr lang="en-US" altLang="zh-CN" sz="2400"/>
              <a:t>ha-n</a:t>
            </a:r>
            <a:r>
              <a:rPr lang="en-US" altLang="en-US" sz="2400"/>
              <a:t>ā</a:t>
            </a:r>
            <a:r>
              <a:rPr lang="en-US" altLang="zh-CN" sz="2400"/>
              <a:t>da-suttaṃ</a:t>
            </a:r>
            <a:r>
              <a:rPr lang="zh-CN" altLang="en-US" sz="2400"/>
              <a:t>（</a:t>
            </a:r>
            <a:r>
              <a:rPr lang="zh-CN" altLang="en-US" sz="2400">
                <a:solidFill>
                  <a:schemeClr val="accent1"/>
                </a:solidFill>
              </a:rPr>
              <a:t>小</a:t>
            </a:r>
            <a:r>
              <a:rPr lang="zh-CN" altLang="en-US" sz="2400"/>
              <a:t>獅吼經）</a:t>
            </a:r>
            <a:r>
              <a:rPr lang="en-US" altLang="zh-CN" sz="2400"/>
              <a:t>c</a:t>
            </a:r>
            <a:r>
              <a:rPr lang="en-US" altLang="en-US" sz="2400"/>
              <a:t>ū</a:t>
            </a:r>
            <a:r>
              <a:rPr lang="en-US" altLang="zh-CN" sz="2400"/>
              <a:t>ḷa-panthaka</a:t>
            </a:r>
            <a:r>
              <a:rPr lang="zh-CN" altLang="en-US" sz="2400"/>
              <a:t>（周利</a:t>
            </a:r>
            <a:r>
              <a:rPr lang="en-US" altLang="zh-CN" sz="2400"/>
              <a:t>-</a:t>
            </a:r>
            <a:r>
              <a:rPr lang="zh-CN" altLang="en-US" sz="2400"/>
              <a:t>槃陀迦</a:t>
            </a:r>
            <a:r>
              <a:rPr lang="zh-TW" altLang="zh-CN" sz="2400"/>
              <a:t>，</a:t>
            </a:r>
            <a:r>
              <a:rPr lang="en-US" altLang="zh-CN" sz="2400"/>
              <a:t>mah</a:t>
            </a:r>
            <a:r>
              <a:rPr lang="en-US" altLang="en-US" sz="2400"/>
              <a:t>ā</a:t>
            </a:r>
            <a:r>
              <a:rPr lang="en-US" altLang="zh-CN" sz="2400">
                <a:sym typeface="+mn-ea"/>
              </a:rPr>
              <a:t>-panthaka</a:t>
            </a:r>
            <a:r>
              <a:rPr lang="zh-TW" altLang="zh-CN" sz="2400"/>
              <a:t>兄摩訶槃陀迦</a:t>
            </a:r>
            <a:r>
              <a:rPr lang="en-US" altLang="zh-CN" sz="2400"/>
              <a:t>)</a:t>
            </a:r>
            <a:endParaRPr lang="en-US" altLang="zh-CN" sz="2400"/>
          </a:p>
          <a:p>
            <a:r>
              <a:rPr lang="zh-TW" altLang="en-US" sz="2400"/>
              <a:t>雜碎：</a:t>
            </a:r>
            <a:r>
              <a:rPr lang="en-US" altLang="zh-CN" sz="2400">
                <a:solidFill>
                  <a:schemeClr val="accent1"/>
                </a:solidFill>
              </a:rPr>
              <a:t>Khudda</a:t>
            </a:r>
            <a:r>
              <a:rPr lang="en-US" altLang="zh-CN" sz="2400"/>
              <a:t> Nikaya </a:t>
            </a:r>
            <a:r>
              <a:rPr lang="zh-CN" altLang="en-US" sz="2400">
                <a:solidFill>
                  <a:schemeClr val="accent1"/>
                </a:solidFill>
              </a:rPr>
              <a:t>小</a:t>
            </a:r>
            <a:r>
              <a:rPr lang="zh-CN" altLang="en-US" sz="2400"/>
              <a:t>部、</a:t>
            </a:r>
            <a:r>
              <a:rPr lang="en-US" altLang="zh-CN" sz="2400">
                <a:solidFill>
                  <a:schemeClr val="accent2"/>
                </a:solidFill>
              </a:rPr>
              <a:t>Khuddaka</a:t>
            </a:r>
            <a:r>
              <a:rPr lang="en-US" altLang="zh-CN" sz="2400"/>
              <a:t>-p</a:t>
            </a:r>
            <a:r>
              <a:rPr lang="en-US" altLang="en-US" sz="2400"/>
              <a:t>ā</a:t>
            </a:r>
            <a:r>
              <a:rPr lang="en-US" altLang="zh-CN" sz="2400"/>
              <a:t>ṭha </a:t>
            </a:r>
            <a:r>
              <a:rPr lang="zh-CN" altLang="en-US" sz="2400"/>
              <a:t>小誦經、</a:t>
            </a:r>
            <a:r>
              <a:rPr lang="en-US" altLang="zh-CN" sz="2400"/>
              <a:t>khudd-</a:t>
            </a:r>
            <a:r>
              <a:rPr lang="en-US" altLang="en-US" sz="2400"/>
              <a:t>ā</a:t>
            </a:r>
            <a:r>
              <a:rPr lang="en-US" altLang="zh-CN" sz="2400"/>
              <a:t>nukhuddak</a:t>
            </a:r>
            <a:r>
              <a:rPr lang="en-US" altLang="en-US" sz="2400"/>
              <a:t>ā</a:t>
            </a:r>
            <a:r>
              <a:rPr lang="en-US" altLang="zh-CN" sz="2400"/>
              <a:t>ni sikkh</a:t>
            </a:r>
            <a:r>
              <a:rPr lang="en-US" altLang="en-US" sz="2400"/>
              <a:t>ā</a:t>
            </a:r>
            <a:r>
              <a:rPr lang="en-US" altLang="zh-CN" sz="2400"/>
              <a:t>-pad</a:t>
            </a:r>
            <a:r>
              <a:rPr lang="en-US" altLang="en-US" sz="2400"/>
              <a:t>ā</a:t>
            </a:r>
            <a:r>
              <a:rPr lang="en-US" altLang="zh-CN" sz="2400"/>
              <a:t>ni </a:t>
            </a:r>
            <a:r>
              <a:rPr lang="zh-CN" altLang="en-US" sz="2400"/>
              <a:t>小而又小的學處、瑣碎戒</a:t>
            </a:r>
            <a:endParaRPr lang="zh-CN" altLang="en-US" sz="2400"/>
          </a:p>
          <a:p>
            <a:pPr lvl="1"/>
            <a:r>
              <a:rPr lang="en-US" altLang="en-US" sz="2000"/>
              <a:t>Ā</a:t>
            </a:r>
            <a:r>
              <a:rPr lang="en-US" altLang="zh-CN" sz="2000"/>
              <a:t>kaṅkham</a:t>
            </a:r>
            <a:r>
              <a:rPr lang="en-US" altLang="en-US" sz="2000"/>
              <a:t>ā</a:t>
            </a:r>
            <a:r>
              <a:rPr lang="en-US" altLang="zh-CN" sz="2000"/>
              <a:t>no </a:t>
            </a:r>
            <a:r>
              <a:rPr lang="en-US" altLang="en-US" sz="2000"/>
              <a:t>Ā</a:t>
            </a:r>
            <a:r>
              <a:rPr lang="en-US" altLang="zh-CN" sz="2000"/>
              <a:t>nanda Saṅgho mamaccayena, </a:t>
            </a:r>
            <a:r>
              <a:rPr lang="en-US" altLang="zh-CN" sz="2000">
                <a:solidFill>
                  <a:schemeClr val="accent2"/>
                </a:solidFill>
              </a:rPr>
              <a:t>khudd-</a:t>
            </a:r>
            <a:r>
              <a:rPr lang="en-US" altLang="en-US" sz="2000">
                <a:solidFill>
                  <a:schemeClr val="accent2"/>
                </a:solidFill>
              </a:rPr>
              <a:t>ā</a:t>
            </a:r>
            <a:r>
              <a:rPr lang="en-US" altLang="zh-CN" sz="2000">
                <a:solidFill>
                  <a:schemeClr val="accent2"/>
                </a:solidFill>
              </a:rPr>
              <a:t>nukhuddak</a:t>
            </a:r>
            <a:r>
              <a:rPr lang="en-US" altLang="en-US" sz="2000">
                <a:solidFill>
                  <a:schemeClr val="accent2"/>
                </a:solidFill>
              </a:rPr>
              <a:t>ā</a:t>
            </a:r>
            <a:r>
              <a:rPr lang="en-US" altLang="zh-CN" sz="2000">
                <a:solidFill>
                  <a:schemeClr val="accent2"/>
                </a:solidFill>
              </a:rPr>
              <a:t>ni</a:t>
            </a:r>
            <a:r>
              <a:rPr lang="en-US" altLang="zh-CN" sz="2000"/>
              <a:t> sikkh</a:t>
            </a:r>
            <a:r>
              <a:rPr lang="en-US" altLang="en-US" sz="2000"/>
              <a:t>ā</a:t>
            </a:r>
            <a:r>
              <a:rPr lang="en-US" altLang="zh-CN" sz="2000"/>
              <a:t>pad</a:t>
            </a:r>
            <a:r>
              <a:rPr lang="en-US" altLang="en-US" sz="2000"/>
              <a:t>ā</a:t>
            </a:r>
            <a:r>
              <a:rPr lang="en-US" altLang="zh-CN" sz="2000"/>
              <a:t>ni sam</a:t>
            </a:r>
            <a:r>
              <a:rPr lang="en-US" altLang="en-US" sz="2000"/>
              <a:t>ū</a:t>
            </a:r>
            <a:r>
              <a:rPr lang="en-US" altLang="zh-CN" sz="2000"/>
              <a:t>hanatu. </a:t>
            </a:r>
            <a:r>
              <a:rPr lang="zh-TW" altLang="en-US" sz="2000"/>
              <a:t>阿難，我逝去之後，如果僧團希望，可以放棄小又小的學處。</a:t>
            </a:r>
            <a:r>
              <a:rPr lang="en-US" altLang="zh-TW" sz="2000">
                <a:hlinkClick r:id="rId1" tooltip="" action="ppaction://hlinkfile"/>
              </a:rPr>
              <a:t>DN1.216:8</a:t>
            </a:r>
            <a:endParaRPr lang="en-US" altLang="zh-CN" sz="2000"/>
          </a:p>
          <a:p>
            <a:r>
              <a:rPr lang="zh-TW" altLang="en-US" sz="2400"/>
              <a:t>強度</a:t>
            </a:r>
            <a:r>
              <a:rPr lang="zh-TW" altLang="zh-CN" sz="2400"/>
              <a:t>：</a:t>
            </a:r>
            <a:r>
              <a:rPr lang="zh-CN" altLang="en-US" sz="2400"/>
              <a:t>如</a:t>
            </a:r>
            <a:r>
              <a:rPr lang="en-US" altLang="zh-CN" sz="2400">
                <a:solidFill>
                  <a:schemeClr val="accent1"/>
                </a:solidFill>
              </a:rPr>
              <a:t>paritta</a:t>
            </a:r>
            <a:r>
              <a:rPr lang="en-US" altLang="zh-CN" sz="2400"/>
              <a:t>-</a:t>
            </a:r>
            <a:r>
              <a:rPr lang="en-US" altLang="en-US" sz="2400"/>
              <a:t>ā</a:t>
            </a:r>
            <a:r>
              <a:rPr lang="en-US" altLang="zh-CN" sz="2400"/>
              <a:t>rammaṇa </a:t>
            </a:r>
            <a:r>
              <a:rPr lang="zh-CN" altLang="en-US" sz="2400"/>
              <a:t>（</a:t>
            </a:r>
            <a:r>
              <a:rPr lang="zh-CN" altLang="en-US" sz="2400">
                <a:solidFill>
                  <a:schemeClr val="accent1"/>
                </a:solidFill>
              </a:rPr>
              <a:t>小</a:t>
            </a:r>
            <a:r>
              <a:rPr lang="zh-CN" altLang="en-US" sz="2400"/>
              <a:t>所緣）</a:t>
            </a:r>
            <a:endParaRPr lang="zh-CN" altLang="en-US" sz="2400"/>
          </a:p>
          <a:p>
            <a:pPr lvl="1"/>
            <a:r>
              <a:rPr lang="en-US" altLang="zh-CN"/>
              <a:t>Ati-mahantaṃ</a:t>
            </a:r>
            <a:r>
              <a:rPr lang="zh-TW" altLang="en-US"/>
              <a:t>極大</a:t>
            </a:r>
            <a:r>
              <a:rPr lang="en-US" altLang="zh-CN"/>
              <a:t> mahantaṃ</a:t>
            </a:r>
            <a:r>
              <a:rPr lang="zh-TW" altLang="en-US"/>
              <a:t>大</a:t>
            </a:r>
            <a:r>
              <a:rPr lang="en-US" altLang="zh-CN"/>
              <a:t> parittaṃ</a:t>
            </a:r>
            <a:r>
              <a:rPr lang="zh-TW" altLang="en-US"/>
              <a:t>小</a:t>
            </a:r>
            <a:r>
              <a:rPr lang="en-US" altLang="zh-CN"/>
              <a:t> ati-paritta</a:t>
            </a:r>
            <a:r>
              <a:rPr lang="en-US" altLang="en-US">
                <a:sym typeface="+mn-ea"/>
              </a:rPr>
              <a:t>ñ</a:t>
            </a:r>
            <a:r>
              <a:rPr lang="en-US" altLang="zh-CN"/>
              <a:t>ca</a:t>
            </a:r>
            <a:r>
              <a:rPr lang="zh-TW" altLang="en-US"/>
              <a:t>極小</a:t>
            </a:r>
            <a:r>
              <a:rPr lang="en-US" altLang="zh-CN"/>
              <a:t> ti pa</a:t>
            </a:r>
            <a:r>
              <a:rPr lang="en-US" altLang="en-US"/>
              <a:t>ñ</a:t>
            </a:r>
            <a:r>
              <a:rPr lang="en-US" altLang="zh-CN"/>
              <a:t>ca-dvare</a:t>
            </a:r>
            <a:r>
              <a:rPr lang="zh-TW" altLang="en-US"/>
              <a:t>五</a:t>
            </a:r>
            <a:r>
              <a:rPr lang="zh-TW" altLang="en-US"/>
              <a:t>根門</a:t>
            </a:r>
            <a:r>
              <a:rPr lang="en-US" altLang="zh-CN"/>
              <a:t>.</a:t>
            </a:r>
            <a:endParaRPr lang="en-US" altLang="zh-CN"/>
          </a:p>
          <a:p>
            <a:pPr lvl="1"/>
            <a:r>
              <a:rPr lang="zh-CN" altLang="en-US"/>
              <a:t>在此所用的</a:t>
            </a:r>
            <a:r>
              <a:rPr lang="en-US" altLang="zh-CN"/>
              <a:t>maha</a:t>
            </a:r>
            <a:r>
              <a:rPr lang="zh-CN" altLang="en-US"/>
              <a:t>及</a:t>
            </a:r>
            <a:r>
              <a:rPr lang="en-US" altLang="zh-CN"/>
              <a:t>paritta</a:t>
            </a:r>
            <a:r>
              <a:rPr lang="zh-CN" altLang="en-US"/>
              <a:t>並不是指所緣的體積，而是指它給予心的撞擊力。</a:t>
            </a:r>
            <a:r>
              <a:rPr lang="en-US" altLang="zh-CN"/>
              <a:t> </a:t>
            </a:r>
            <a:r>
              <a:rPr lang="zh-TW" altLang="en-US"/>
              <a:t>《攝阿毗達磨義論</a:t>
            </a:r>
            <a:r>
              <a:rPr lang="zh-TW" altLang="en-US"/>
              <a:t>》</a:t>
            </a:r>
            <a:endParaRPr lang="zh-TW" altLang="en-US"/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「小乘</a:t>
            </a:r>
            <a:r>
              <a:rPr lang="zh-TW" altLang="en-US"/>
              <a:t>」的產</a:t>
            </a:r>
            <a:r>
              <a:rPr lang="zh-TW" altLang="en-US"/>
              <a:t>生</a:t>
            </a:r>
            <a:endParaRPr lang="zh-TW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317500" y="4913630"/>
            <a:ext cx="2910205" cy="107632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TW" altLang="en-US" sz="3200">
                <a:latin typeface="Arial" panose="020B0604020202020204" pitchFamily="34" charset="0"/>
                <a:ea typeface="微软雅黑" panose="020B0503020204020204" charset="-122"/>
              </a:rPr>
              <a:t>聲聞</a:t>
            </a:r>
            <a:r>
              <a:rPr lang="en-US" altLang="zh-TW" sz="3200">
                <a:latin typeface="Arial" panose="020B0604020202020204" pitchFamily="34" charset="0"/>
                <a:ea typeface="微软雅黑" panose="020B0503020204020204" charset="-122"/>
              </a:rPr>
              <a:t>→</a:t>
            </a:r>
            <a:r>
              <a:rPr lang="zh-TW" altLang="en-US" sz="3200">
                <a:latin typeface="Arial" panose="020B0604020202020204" pitchFamily="34" charset="0"/>
                <a:ea typeface="微软雅黑" panose="020B0503020204020204" charset="-122"/>
              </a:rPr>
              <a:t>阿羅漢</a:t>
            </a:r>
            <a:r>
              <a:rPr lang="" altLang="en-US" sz="3200">
                <a:latin typeface="Arial" panose="020B0604020202020204" pitchFamily="34" charset="0"/>
                <a:ea typeface="微软雅黑" panose="020B0503020204020204" charset="-122"/>
              </a:rPr>
              <a:t>ś</a:t>
            </a:r>
            <a:r>
              <a:rPr lang="en-US" altLang="zh-CN" sz="3200">
                <a:latin typeface="Arial" panose="020B0604020202020204" pitchFamily="34" charset="0"/>
                <a:ea typeface="微软雅黑" panose="020B0503020204020204" charset="-122"/>
              </a:rPr>
              <a:t>r</a:t>
            </a:r>
            <a:r>
              <a:rPr lang="en-US" altLang="en-US" sz="3200">
                <a:latin typeface="Arial" panose="020B0604020202020204" pitchFamily="34" charset="0"/>
                <a:ea typeface="微软雅黑" panose="020B0503020204020204" charset="-122"/>
              </a:rPr>
              <a:t>ā</a:t>
            </a:r>
            <a:r>
              <a:rPr lang="en-US" altLang="zh-CN" sz="3200">
                <a:latin typeface="Arial" panose="020B0604020202020204" pitchFamily="34" charset="0"/>
                <a:ea typeface="微软雅黑" panose="020B0503020204020204" charset="-122"/>
              </a:rPr>
              <a:t>vaka</a:t>
            </a:r>
            <a:endParaRPr lang="en-US" altLang="zh-CN" sz="32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298055" y="2458085"/>
            <a:ext cx="3134995" cy="58356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TW" altLang="en-US" sz="3200">
                <a:latin typeface="Arial" panose="020B0604020202020204" pitchFamily="34" charset="0"/>
                <a:ea typeface="微软雅黑" panose="020B0503020204020204" charset="-122"/>
              </a:rPr>
              <a:t>大乘</a:t>
            </a:r>
            <a:r>
              <a:rPr lang="en-US" altLang="zh-CN" sz="3200">
                <a:latin typeface="Arial" panose="020B0604020202020204" pitchFamily="34" charset="0"/>
                <a:ea typeface="微软雅黑" panose="020B0503020204020204" charset="-122"/>
              </a:rPr>
              <a:t>mah</a:t>
            </a:r>
            <a:r>
              <a:rPr lang="en-US" altLang="en-US" sz="3200">
                <a:latin typeface="Arial" panose="020B0604020202020204" pitchFamily="34" charset="0"/>
                <a:ea typeface="微软雅黑" panose="020B0503020204020204" charset="-122"/>
              </a:rPr>
              <a:t>ā</a:t>
            </a:r>
            <a:r>
              <a:rPr lang="en-US" altLang="zh-CN" sz="2000">
                <a:latin typeface="Arial" panose="020B0604020202020204" pitchFamily="34" charset="0"/>
                <a:ea typeface="微软雅黑" panose="020B0503020204020204" charset="-122"/>
              </a:rPr>
              <a:t>-y</a:t>
            </a:r>
            <a:r>
              <a:rPr lang="en-US" altLang="en-US" sz="2000">
                <a:latin typeface="Arial" panose="020B0604020202020204" pitchFamily="34" charset="0"/>
                <a:ea typeface="微软雅黑" panose="020B0503020204020204" charset="-122"/>
              </a:rPr>
              <a:t>ā</a:t>
            </a:r>
            <a:r>
              <a:rPr lang="en-US" altLang="zh-CN" sz="2000">
                <a:latin typeface="Arial" panose="020B0604020202020204" pitchFamily="34" charset="0"/>
                <a:ea typeface="微软雅黑" panose="020B0503020204020204" charset="-122"/>
              </a:rPr>
              <a:t>na</a:t>
            </a:r>
            <a:endParaRPr lang="en-US" altLang="zh-CN" sz="20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154035" y="5160010"/>
            <a:ext cx="3460115" cy="58356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TW" altLang="en-US" sz="3200">
                <a:latin typeface="Arial" panose="020B0604020202020204" pitchFamily="34" charset="0"/>
                <a:ea typeface="微软雅黑" panose="020B0503020204020204" charset="-122"/>
              </a:rPr>
              <a:t>小乘</a:t>
            </a:r>
            <a:r>
              <a:rPr lang="en-US" altLang="zh-CN" sz="3200">
                <a:latin typeface="Arial" panose="020B0604020202020204" pitchFamily="34" charset="0"/>
                <a:ea typeface="微软雅黑" panose="020B0503020204020204" charset="-122"/>
              </a:rPr>
              <a:t>h</a:t>
            </a:r>
            <a:r>
              <a:rPr lang="en-US" altLang="en-US" sz="3200">
                <a:latin typeface="Arial" panose="020B0604020202020204" pitchFamily="34" charset="0"/>
                <a:ea typeface="微软雅黑" panose="020B0503020204020204" charset="-122"/>
              </a:rPr>
              <a:t>ī</a:t>
            </a:r>
            <a:r>
              <a:rPr lang="en-US" altLang="zh-CN" sz="3200">
                <a:latin typeface="Arial" panose="020B0604020202020204" pitchFamily="34" charset="0"/>
                <a:ea typeface="微软雅黑" panose="020B0503020204020204" charset="-122"/>
              </a:rPr>
              <a:t>na</a:t>
            </a:r>
            <a:r>
              <a:rPr lang="en-US" altLang="zh-CN" sz="2400">
                <a:latin typeface="Arial" panose="020B0604020202020204" pitchFamily="34" charset="0"/>
                <a:ea typeface="微软雅黑" panose="020B0503020204020204" charset="-122"/>
              </a:rPr>
              <a:t>-y</a:t>
            </a:r>
            <a:r>
              <a:rPr lang="en-US" altLang="en-US" sz="2400">
                <a:latin typeface="Arial" panose="020B0604020202020204" pitchFamily="34" charset="0"/>
                <a:ea typeface="微软雅黑" panose="020B0503020204020204" charset="-122"/>
              </a:rPr>
              <a:t>ā</a:t>
            </a:r>
            <a:r>
              <a:rPr lang="en-US" altLang="zh-CN" sz="2400">
                <a:latin typeface="Arial" panose="020B0604020202020204" pitchFamily="34" charset="0"/>
                <a:ea typeface="微软雅黑" panose="020B0503020204020204" charset="-122"/>
              </a:rPr>
              <a:t>na</a:t>
            </a:r>
            <a:endParaRPr lang="en-US" altLang="zh-CN" sz="24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cxnSp>
        <p:nvCxnSpPr>
          <p:cNvPr id="7" name="直接箭头连接符 6"/>
          <p:cNvCxnSpPr>
            <a:stCxn id="5" idx="2"/>
          </p:cNvCxnSpPr>
          <p:nvPr/>
        </p:nvCxnSpPr>
        <p:spPr>
          <a:xfrm>
            <a:off x="8865870" y="3041650"/>
            <a:ext cx="52070" cy="2126615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3627755" y="3032760"/>
            <a:ext cx="3460115" cy="107632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TW" altLang="en-US" sz="3200">
                <a:latin typeface="Arial" panose="020B0604020202020204" pitchFamily="34" charset="0"/>
                <a:ea typeface="微软雅黑" panose="020B0503020204020204" charset="-122"/>
              </a:rPr>
              <a:t>菩薩乘</a:t>
            </a:r>
            <a:r>
              <a:rPr lang="en-US" altLang="zh-TW" sz="3200">
                <a:latin typeface="Arial" panose="020B0604020202020204" pitchFamily="34" charset="0"/>
                <a:ea typeface="微软雅黑" panose="020B0503020204020204" charset="-122"/>
              </a:rPr>
              <a:t>→</a:t>
            </a:r>
            <a:r>
              <a:rPr lang="zh-TW" altLang="en-US" sz="3200">
                <a:latin typeface="Arial" panose="020B0604020202020204" pitchFamily="34" charset="0"/>
                <a:ea typeface="微软雅黑" panose="020B0503020204020204" charset="-122"/>
              </a:rPr>
              <a:t>成佛</a:t>
            </a:r>
            <a:r>
              <a:rPr lang="en-US" altLang="zh-CN" sz="3200">
                <a:latin typeface="Arial" panose="020B0604020202020204" pitchFamily="34" charset="0"/>
                <a:ea typeface="微软雅黑" panose="020B0503020204020204" charset="-122"/>
              </a:rPr>
              <a:t>bodhisattva-y</a:t>
            </a:r>
            <a:r>
              <a:rPr lang="en-US" altLang="en-US" sz="3200">
                <a:latin typeface="Arial" panose="020B0604020202020204" pitchFamily="34" charset="0"/>
                <a:ea typeface="微软雅黑" panose="020B0503020204020204" charset="-122"/>
              </a:rPr>
              <a:t>ā</a:t>
            </a:r>
            <a:r>
              <a:rPr lang="en-US" altLang="zh-CN" sz="3200">
                <a:latin typeface="Arial" panose="020B0604020202020204" pitchFamily="34" charset="0"/>
                <a:ea typeface="微软雅黑" panose="020B0503020204020204" charset="-122"/>
              </a:rPr>
              <a:t>na</a:t>
            </a:r>
            <a:endParaRPr lang="en-US" altLang="zh-CN" sz="32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17500" y="3279140"/>
            <a:ext cx="3548380" cy="58356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TW" altLang="en-US" sz="3200">
                <a:latin typeface="Arial" panose="020B0604020202020204" pitchFamily="34" charset="0"/>
                <a:ea typeface="微软雅黑" panose="020B0503020204020204" charset="-122"/>
              </a:rPr>
              <a:t>佛</a:t>
            </a:r>
            <a:r>
              <a:rPr lang="en-US" altLang="zh-TW" sz="3200">
                <a:latin typeface="Arial" panose="020B0604020202020204" pitchFamily="34" charset="0"/>
                <a:ea typeface="微软雅黑" panose="020B0503020204020204" charset="-122"/>
              </a:rPr>
              <a:t>=</a:t>
            </a:r>
            <a:r>
              <a:rPr lang="zh-TW" altLang="en-US" sz="3200">
                <a:latin typeface="Arial" panose="020B0604020202020204" pitchFamily="34" charset="0"/>
                <a:ea typeface="微软雅黑" panose="020B0503020204020204" charset="-122"/>
              </a:rPr>
              <a:t>首</a:t>
            </a:r>
            <a:r>
              <a:rPr lang="zh-TW" altLang="en-US" sz="3200">
                <a:latin typeface="Arial" panose="020B0604020202020204" pitchFamily="34" charset="0"/>
                <a:ea typeface="微软雅黑" panose="020B0503020204020204" charset="-122"/>
              </a:rPr>
              <a:t>個阿羅漢</a:t>
            </a:r>
            <a:endParaRPr lang="en-US" altLang="zh-CN" sz="32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88595" y="1731010"/>
            <a:ext cx="3439160" cy="144526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TW" altLang="en-US" sz="3200">
                <a:latin typeface="Arial" panose="020B0604020202020204" pitchFamily="34" charset="0"/>
                <a:ea typeface="微软雅黑" panose="020B0503020204020204" charset="-122"/>
              </a:rPr>
              <a:t>獨覺</a:t>
            </a:r>
            <a:r>
              <a:rPr lang="en-US" altLang="zh-CN" sz="2400">
                <a:latin typeface="Arial" panose="020B0604020202020204" pitchFamily="34" charset="0"/>
                <a:ea typeface="微软雅黑" panose="020B0503020204020204" charset="-122"/>
              </a:rPr>
              <a:t>Pacceka-buddha</a:t>
            </a:r>
            <a:endParaRPr lang="en-US" altLang="zh-CN" sz="2400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TW" sz="2400">
                <a:latin typeface="Arial" panose="020B0604020202020204" pitchFamily="34" charset="0"/>
                <a:ea typeface="微软雅黑" panose="020B0503020204020204" charset="-122"/>
              </a:rPr>
              <a:t>dhamma cakka</a:t>
            </a:r>
            <a:r>
              <a:rPr lang="zh-TW" altLang="en-US" sz="2400">
                <a:latin typeface="Arial" panose="020B0604020202020204" pitchFamily="34" charset="0"/>
                <a:ea typeface="微软雅黑" panose="020B0503020204020204" charset="-122"/>
              </a:rPr>
              <a:t>不轉</a:t>
            </a:r>
            <a:endParaRPr lang="en-US" altLang="zh-CN" sz="3200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endParaRPr lang="en-US" altLang="zh-CN" sz="32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158730" y="3455035"/>
            <a:ext cx="3460115" cy="107632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TW" altLang="en-US" sz="3200">
                <a:latin typeface="Arial" panose="020B0604020202020204" pitchFamily="34" charset="0"/>
                <a:ea typeface="微软雅黑" panose="020B0503020204020204" charset="-122"/>
              </a:rPr>
              <a:t>金</a:t>
            </a:r>
            <a:r>
              <a:rPr lang="zh-TW" altLang="en-US" sz="3200">
                <a:latin typeface="Arial" panose="020B0604020202020204" pitchFamily="34" charset="0"/>
                <a:ea typeface="微软雅黑" panose="020B0503020204020204" charset="-122"/>
              </a:rPr>
              <a:t>剛乘</a:t>
            </a:r>
            <a:endParaRPr lang="zh-TW" altLang="en-US" sz="3200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3200">
                <a:latin typeface="Arial" panose="020B0604020202020204" pitchFamily="34" charset="0"/>
                <a:ea typeface="微软雅黑" panose="020B0503020204020204" charset="-122"/>
              </a:rPr>
              <a:t>vajra-</a:t>
            </a:r>
            <a:r>
              <a:rPr lang="en-US" altLang="zh-CN" sz="3200">
                <a:latin typeface="Arial" panose="020B0604020202020204" pitchFamily="34" charset="0"/>
                <a:ea typeface="微软雅黑" panose="020B0503020204020204" charset="-122"/>
              </a:rPr>
              <a:t>y</a:t>
            </a:r>
            <a:r>
              <a:rPr lang="en-US" altLang="en-US" sz="3200">
                <a:latin typeface="Arial" panose="020B0604020202020204" pitchFamily="34" charset="0"/>
                <a:ea typeface="微软雅黑" panose="020B0503020204020204" charset="-122"/>
              </a:rPr>
              <a:t>ā</a:t>
            </a:r>
            <a:r>
              <a:rPr lang="en-US" altLang="zh-CN" sz="3200">
                <a:latin typeface="Arial" panose="020B0604020202020204" pitchFamily="34" charset="0"/>
                <a:ea typeface="微软雅黑" panose="020B0503020204020204" charset="-122"/>
              </a:rPr>
              <a:t>na</a:t>
            </a:r>
            <a:endParaRPr lang="en-US" altLang="zh-CN" sz="32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cxnSp>
        <p:nvCxnSpPr>
          <p:cNvPr id="12" name="直接箭头连接符 11"/>
          <p:cNvCxnSpPr/>
          <p:nvPr/>
        </p:nvCxnSpPr>
        <p:spPr>
          <a:xfrm>
            <a:off x="608330" y="3908425"/>
            <a:ext cx="0" cy="10052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608330" y="3965575"/>
            <a:ext cx="1007745" cy="948055"/>
          </a:xfrm>
          <a:prstGeom prst="rect">
            <a:avLst/>
          </a:prstGeom>
        </p:spPr>
        <p:txBody>
          <a:bodyPr wrap="square"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TW" altLang="zh-CN" sz="1800">
                <a:latin typeface="Arial" panose="020B0604020202020204" pitchFamily="34" charset="0"/>
                <a:ea typeface="微软雅黑" panose="020B0503020204020204" charset="-122"/>
              </a:rPr>
              <a:t>師</a:t>
            </a:r>
            <a:r>
              <a:rPr lang="zh-TW" altLang="zh-CN" sz="1800">
                <a:latin typeface="Arial" panose="020B0604020202020204" pitchFamily="34" charset="0"/>
                <a:ea typeface="微软雅黑" panose="020B0503020204020204" charset="-122"/>
              </a:rPr>
              <a:t>徒</a:t>
            </a:r>
            <a:endParaRPr lang="zh-TW" altLang="zh-CN" sz="18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cxnSp>
        <p:nvCxnSpPr>
          <p:cNvPr id="14" name="直接箭头连接符 13"/>
          <p:cNvCxnSpPr/>
          <p:nvPr/>
        </p:nvCxnSpPr>
        <p:spPr>
          <a:xfrm flipV="1">
            <a:off x="400050" y="1405255"/>
            <a:ext cx="11275695" cy="6985"/>
          </a:xfrm>
          <a:prstGeom prst="straightConnector1">
            <a:avLst/>
          </a:prstGeom>
          <a:ln w="57150" cap="flat" cmpd="sng" algn="ctr">
            <a:solidFill>
              <a:schemeClr val="accent1"/>
            </a:solidFill>
            <a:prstDash val="dash"/>
            <a:miter lim="800000"/>
            <a:tailEnd type="arrow" w="med" len="med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5" name="圆角右箭头 14"/>
          <p:cNvSpPr/>
          <p:nvPr/>
        </p:nvSpPr>
        <p:spPr>
          <a:xfrm>
            <a:off x="5855335" y="2523490"/>
            <a:ext cx="1442720" cy="595630"/>
          </a:xfrm>
          <a:prstGeom prst="ben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5819140" y="2269490"/>
            <a:ext cx="852170" cy="36830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TW" altLang="en-US" sz="1800">
                <a:latin typeface="Arial" panose="020B0604020202020204" pitchFamily="34" charset="0"/>
                <a:ea typeface="微软雅黑" panose="020B0503020204020204" charset="-122"/>
              </a:rPr>
              <a:t>獨</a:t>
            </a:r>
            <a:r>
              <a:rPr lang="zh-TW" altLang="en-US" sz="1800">
                <a:latin typeface="Arial" panose="020B0604020202020204" pitchFamily="34" charset="0"/>
                <a:ea typeface="微软雅黑" panose="020B0503020204020204" charset="-122"/>
              </a:rPr>
              <a:t>立</a:t>
            </a:r>
            <a:endParaRPr lang="zh-TW" altLang="en-US" sz="18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8" name="圆角矩形 17"/>
          <p:cNvSpPr/>
          <p:nvPr/>
        </p:nvSpPr>
        <p:spPr>
          <a:xfrm>
            <a:off x="317500" y="3020060"/>
            <a:ext cx="4459605" cy="3255010"/>
          </a:xfrm>
          <a:prstGeom prst="roundRec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9" name="圆角矩形 18"/>
          <p:cNvSpPr/>
          <p:nvPr/>
        </p:nvSpPr>
        <p:spPr>
          <a:xfrm>
            <a:off x="6791960" y="1731010"/>
            <a:ext cx="3246120" cy="1893570"/>
          </a:xfrm>
          <a:prstGeom prst="roundRec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3850005" y="4065270"/>
            <a:ext cx="927100" cy="36830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TW" altLang="en-US" sz="1800">
                <a:latin typeface="Arial" panose="020B0604020202020204" pitchFamily="34" charset="0"/>
                <a:ea typeface="微软雅黑" panose="020B0503020204020204" charset="-122"/>
              </a:rPr>
              <a:t>大眾</a:t>
            </a:r>
            <a:r>
              <a:rPr lang="zh-TW" altLang="en-US" sz="1800">
                <a:latin typeface="Arial" panose="020B0604020202020204" pitchFamily="34" charset="0"/>
                <a:ea typeface="微软雅黑" panose="020B0503020204020204" charset="-122"/>
              </a:rPr>
              <a:t>部</a:t>
            </a:r>
            <a:endParaRPr lang="zh-TW" altLang="en-US" sz="18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540125" y="5684520"/>
            <a:ext cx="927100" cy="36830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TW" altLang="en-US" sz="1800">
                <a:latin typeface="Arial" panose="020B0604020202020204" pitchFamily="34" charset="0"/>
                <a:ea typeface="微软雅黑" panose="020B0503020204020204" charset="-122"/>
              </a:rPr>
              <a:t>上</a:t>
            </a:r>
            <a:r>
              <a:rPr lang="zh-TW" altLang="en-US" sz="1800">
                <a:latin typeface="Arial" panose="020B0604020202020204" pitchFamily="34" charset="0"/>
                <a:ea typeface="微软雅黑" panose="020B0503020204020204" charset="-122"/>
              </a:rPr>
              <a:t>座部</a:t>
            </a:r>
            <a:endParaRPr lang="zh-TW" altLang="en-US" sz="18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1310</Words>
  <Application>WPS 演示</Application>
  <PresentationFormat>宽屏</PresentationFormat>
  <Paragraphs>57</Paragraphs>
  <Slides>5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PMingLiU</vt:lpstr>
      <vt:lpstr>HanaMinA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善那比丘</cp:lastModifiedBy>
  <cp:revision>162</cp:revision>
  <dcterms:created xsi:type="dcterms:W3CDTF">2019-06-19T02:08:00Z</dcterms:created>
  <dcterms:modified xsi:type="dcterms:W3CDTF">2024-12-14T03:45:29Z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2052-12.1.0.19302</vt:lpwstr>
  </property>
  <property fmtid="{D5CDD505-2E9C-101B-9397-08002B2CF9AE}" pid="3" name="ICV">
    <vt:lpwstr>2A3E669AF62D4715A6E488E2EE27E203_11</vt:lpwstr>
  </property>
</Properties>
</file>