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dc7f0e9f2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dc7f0e9f2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dc7f0e9f2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dc7f0e9f2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dc7f0e9f2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dc7f0e9f2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dc7f0e9f2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dc7f0e9f2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dc7f0e9f2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8dc7f0e9f2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9b4254f532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9b4254f53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9b4254f53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9b4254f53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僧侶的生存之道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2025.10.20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傳統的分類法（一）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143050" y="1152475"/>
            <a:ext cx="8871300" cy="3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/>
              <a:t>按發展時間：初期僧團、部派僧團（上座部、大眾部）、大乘教團、秘密乘。</a:t>
            </a:r>
            <a:endParaRPr sz="2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600"/>
              <a:t>按傳播路徑：海路：南傳、陸路：北傳（漢傳）、喇嘛教（藏傳）</a:t>
            </a:r>
            <a:endParaRPr sz="2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600"/>
              <a:t>按語言：巴利語系、漢語系、藏語系。（犍陀羅、吐火羅、僧伽羅）</a:t>
            </a:r>
            <a:endParaRPr sz="2600"/>
          </a:p>
          <a:p>
            <a:pPr indent="45720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傳統的分類法（二）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6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    契理：中觀、唯識、俱舍。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400"/>
              <a:t>    契機：禪宗、淨土宗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400"/>
              <a:t>    五時：華嚴, 阿含, 方等, 般若,法華涅槃。小始終頓圓。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400"/>
              <a:t>    八教（化法：藏,通,別,圓。化儀：頓,漸,秘密,不定）。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400"/>
              <a:t>    太虛法師：法性空慧、法相唯識、法界圓覺。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400"/>
              <a:t>    印順法師：性空唯名、虛妄唯識、真常唯心。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沙門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741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500"/>
              <a:t>印度炎熱，食物不易保存，樂於將剩餘給窮人。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500"/>
              <a:t>沙門（sāmaṇa），是反對婆羅門（祭師階級）的游方僧，習於苦行，是游離於殿堂之外，有一定話語權的修道人群體。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500"/>
              <a:t>佛祖成道之前的生存方式，成道後弟子也仿照。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500"/>
              <a:t>後世到中土，沙門一詞逐漸演變成為佛教僧侶的專稱。如：《沙門不敬王者論》</a:t>
            </a:r>
            <a:endParaRPr sz="2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佛陀問候弟子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/>
              <a:t>阿那律陀，你</a:t>
            </a:r>
            <a:r>
              <a:rPr lang="en-GB" sz="2800"/>
              <a:t>們</a:t>
            </a:r>
            <a:r>
              <a:rPr lang="en-GB" sz="2800"/>
              <a:t>好嗎，生活得好嗎，</a:t>
            </a:r>
            <a:r>
              <a:rPr lang="en-GB" sz="2800">
                <a:solidFill>
                  <a:schemeClr val="accent4"/>
                </a:solidFill>
              </a:rPr>
              <a:t>要飯不累吧</a:t>
            </a:r>
            <a:r>
              <a:rPr lang="en-GB" sz="2800">
                <a:solidFill>
                  <a:schemeClr val="dk1"/>
                </a:solidFill>
              </a:rPr>
              <a:t>？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800"/>
              <a:t>M31.326 </a:t>
            </a:r>
            <a:r>
              <a:rPr lang="en-GB" sz="2800">
                <a:solidFill>
                  <a:schemeClr val="accent4"/>
                </a:solidFill>
              </a:rPr>
              <a:t>kacci piṇḍakena na kilama</a:t>
            </a:r>
            <a:r>
              <a:rPr lang="en-GB" sz="2800"/>
              <a:t>th</a:t>
            </a:r>
            <a:r>
              <a:rPr lang="en-GB" sz="2800"/>
              <a:t>ā</a:t>
            </a:r>
            <a:endParaRPr sz="2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800"/>
              <a:t>比丘，你好嗎，生活得好嗎，要飯不</a:t>
            </a:r>
            <a:r>
              <a:rPr lang="en-GB" sz="2800">
                <a:solidFill>
                  <a:schemeClr val="accent4"/>
                </a:solidFill>
              </a:rPr>
              <a:t>累</a:t>
            </a:r>
            <a:r>
              <a:rPr lang="en-GB" sz="2800"/>
              <a:t>吧？</a:t>
            </a:r>
            <a:endParaRPr sz="2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800"/>
              <a:t>M128.238 kacci piṇḍakena na</a:t>
            </a:r>
            <a:r>
              <a:rPr lang="en-GB" sz="2800">
                <a:solidFill>
                  <a:schemeClr val="dk1"/>
                </a:solidFill>
              </a:rPr>
              <a:t> </a:t>
            </a:r>
            <a:r>
              <a:rPr lang="en-GB" sz="2800">
                <a:solidFill>
                  <a:schemeClr val="accent4"/>
                </a:solidFill>
              </a:rPr>
              <a:t>kilama</a:t>
            </a:r>
            <a:r>
              <a:rPr lang="en-GB" sz="2800"/>
              <a:t>sī</a:t>
            </a:r>
            <a:endParaRPr sz="2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800"/>
              <a:t>答：生活好，要飯不累（容易，不必跑那麼多家）。</a:t>
            </a:r>
            <a:endParaRPr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大型寺院 吃皇糧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說一切有部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400"/>
              <a:t>貴霜王朝  </a:t>
            </a:r>
            <a:r>
              <a:rPr lang="en-GB" sz="2400"/>
              <a:t>罽</a:t>
            </a:r>
            <a:r>
              <a:rPr lang="en-GB" sz="2400"/>
              <a:t>賓/迦濕彌羅/犍陀羅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400"/>
              <a:t>（今克什米爾、巴基斯坦、阿富汗一帶）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400"/>
              <a:t>學術研究 比拼理論 爭奪話語權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向市場妥協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700"/>
              <a:t>那爛陀寺 瑜伽唯識學派 中觀學派 笈多王朝 崩潰後</a:t>
            </a:r>
            <a:r>
              <a:rPr lang="en-GB" sz="2400"/>
              <a:t> 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700"/>
              <a:t>密教化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700"/>
              <a:t>咒術、算命、消災、儀式化（與婆羅門合流）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僧人的鄙視鏈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700"/>
              <a:t>修行　〉學問　〉事務　〉經懺　〉假冒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700"/>
              <a:t>(神通)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700"/>
              <a:t>剩飯   〉 財政飯  〉市場飯</a:t>
            </a:r>
            <a:endParaRPr sz="2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