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11"/>
  </p:notesMasterIdLst>
  <p:sldIdLst>
    <p:sldId id="256" r:id="rId2"/>
    <p:sldId id="273" r:id="rId3"/>
    <p:sldId id="274" r:id="rId4"/>
    <p:sldId id="275" r:id="rId5"/>
    <p:sldId id="276" r:id="rId6"/>
    <p:sldId id="286" r:id="rId7"/>
    <p:sldId id="277" r:id="rId8"/>
    <p:sldId id="278" r:id="rId9"/>
    <p:sldId id="280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44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8E6D2-6BCF-4951-9FB2-2CAB0B226FDD}" type="datetimeFigureOut">
              <a:rPr lang="zh-TW" altLang="en-US" smtClean="0"/>
              <a:t>2015/10/3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A933D-4735-4862-9F8E-C4797B4AC1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11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2053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509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54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193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197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677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953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A933D-4735-4862-9F8E-C4797B4AC14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71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66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622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0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682511" y="6459785"/>
            <a:ext cx="1312025" cy="365125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altLang="zh-TW" dirty="0" smtClean="0"/>
              <a:t>-</a:t>
            </a:r>
            <a:fld id="{CE6C8864-025D-4FB5-96E4-41D7D5BD0C75}" type="slidenum">
              <a:rPr lang="zh-TW" altLang="en-US" smtClean="0"/>
              <a:pPr/>
              <a:t>‹#›</a:t>
            </a:fld>
            <a:r>
              <a:rPr lang="en-US" altLang="zh-TW" dirty="0" smtClean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7859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682511" y="6459785"/>
            <a:ext cx="1312025" cy="365125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altLang="zh-TW" dirty="0" smtClean="0"/>
              <a:t>-</a:t>
            </a:r>
            <a:fld id="{CE6C8864-025D-4FB5-96E4-41D7D5BD0C75}" type="slidenum">
              <a:rPr lang="zh-TW" altLang="en-US" smtClean="0"/>
              <a:pPr/>
              <a:t>‹#›</a:t>
            </a:fld>
            <a:r>
              <a:rPr lang="en-US" altLang="zh-TW" dirty="0" smtClean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0157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682511" y="6459785"/>
            <a:ext cx="1312025" cy="365125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altLang="zh-TW" dirty="0" smtClean="0"/>
              <a:t>-</a:t>
            </a:r>
            <a:fld id="{CE6C8864-025D-4FB5-96E4-41D7D5BD0C75}" type="slidenum">
              <a:rPr lang="zh-TW" altLang="en-US" smtClean="0"/>
              <a:pPr/>
              <a:t>‹#›</a:t>
            </a:fld>
            <a:r>
              <a:rPr lang="en-US" altLang="zh-TW" dirty="0" smtClean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348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1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682511" y="6459785"/>
            <a:ext cx="1312025" cy="365125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altLang="zh-TW" dirty="0" smtClean="0"/>
              <a:t>-</a:t>
            </a:r>
            <a:fld id="{CE6C8864-025D-4FB5-96E4-41D7D5BD0C75}" type="slidenum">
              <a:rPr lang="zh-TW" altLang="en-US" smtClean="0"/>
              <a:pPr/>
              <a:t>‹#›</a:t>
            </a:fld>
            <a:r>
              <a:rPr lang="en-US" altLang="zh-TW" dirty="0" smtClean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2765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682511" y="6459785"/>
            <a:ext cx="1312025" cy="365125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altLang="zh-TW" dirty="0" smtClean="0"/>
              <a:t>-</a:t>
            </a:r>
            <a:fld id="{CE6C8864-025D-4FB5-96E4-41D7D5BD0C75}" type="slidenum">
              <a:rPr lang="zh-TW" altLang="en-US" smtClean="0"/>
              <a:pPr/>
              <a:t>‹#›</a:t>
            </a:fld>
            <a:r>
              <a:rPr lang="en-US" altLang="zh-TW" dirty="0" smtClean="0"/>
              <a:t>-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2770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65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3418" y="78492"/>
            <a:ext cx="131202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012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2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E6C8864-025D-4FB5-96E4-41D7D5BD0C7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50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aya.org.tw/journal/m45/45-lib1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擷取(10).JPG"/>
          <p:cNvPicPr>
            <a:picLocks noChangeAspect="1"/>
          </p:cNvPicPr>
          <p:nvPr/>
        </p:nvPicPr>
        <p:blipFill rotWithShape="1">
          <a:blip r:embed="rId2"/>
          <a:srcRect l="43240" t="7836" b="41250"/>
          <a:stretch/>
        </p:blipFill>
        <p:spPr>
          <a:xfrm>
            <a:off x="0" y="334868"/>
            <a:ext cx="12192000" cy="598119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7416" y="1798497"/>
            <a:ext cx="8977168" cy="2527341"/>
          </a:xfrm>
        </p:spPr>
        <p:txBody>
          <a:bodyPr>
            <a:noAutofit/>
          </a:bodyPr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  <a:latin typeface="華康中黑體" panose="02010609010101010101" pitchFamily="49" charset="-120"/>
                <a:ea typeface="華康中黑體" panose="02010609010101010101" pitchFamily="49" charset="-120"/>
              </a:rPr>
              <a:t>情境描述系統的雛型</a:t>
            </a:r>
            <a:r>
              <a:rPr lang="zh-TW" altLang="en-US" sz="3200" dirty="0" smtClean="0">
                <a:solidFill>
                  <a:schemeClr val="accent1">
                    <a:lumMod val="50000"/>
                  </a:schemeClr>
                </a:solidFill>
                <a:latin typeface="華康中黑體" panose="02010609010101010101" pitchFamily="49" charset="-120"/>
                <a:ea typeface="華康中黑體" panose="02010609010101010101" pitchFamily="49" charset="-120"/>
              </a:rPr>
              <a:t>建置</a:t>
            </a:r>
            <a:r>
              <a:rPr lang="en-US" altLang="zh-TW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altLang="zh-TW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TW" altLang="zh-TW" sz="4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zh-TW" altLang="zh-TW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altLang="zh-TW" sz="4800" dirty="0" smtClean="0">
                <a:solidFill>
                  <a:srgbClr val="C00000"/>
                </a:solidFill>
              </a:rPr>
              <a:t>A </a:t>
            </a:r>
            <a:r>
              <a:rPr lang="en-US" altLang="zh-TW" sz="4800" dirty="0">
                <a:solidFill>
                  <a:srgbClr val="C00000"/>
                </a:solidFill>
              </a:rPr>
              <a:t>prototype system of </a:t>
            </a:r>
            <a:r>
              <a:rPr lang="en-US" altLang="zh-TW" sz="4800" dirty="0" smtClean="0">
                <a:solidFill>
                  <a:srgbClr val="C00000"/>
                </a:solidFill>
              </a:rPr>
              <a:t/>
            </a:r>
            <a:br>
              <a:rPr lang="en-US" altLang="zh-TW" sz="4800" dirty="0" smtClean="0">
                <a:solidFill>
                  <a:srgbClr val="C00000"/>
                </a:solidFill>
              </a:rPr>
            </a:br>
            <a:r>
              <a:rPr lang="en-US" altLang="zh-TW" sz="4800" dirty="0" smtClean="0">
                <a:solidFill>
                  <a:srgbClr val="C00000"/>
                </a:solidFill>
              </a:rPr>
              <a:t>describing </a:t>
            </a:r>
            <a:r>
              <a:rPr lang="en-US" altLang="zh-TW" sz="4800" dirty="0">
                <a:solidFill>
                  <a:srgbClr val="C00000"/>
                </a:solidFill>
              </a:rPr>
              <a:t>contextual information.</a:t>
            </a:r>
            <a:r>
              <a:rPr lang="en-US" altLang="zh-TW" sz="2400" dirty="0">
                <a:solidFill>
                  <a:schemeClr val="tx1"/>
                </a:solidFill>
              </a:rPr>
              <a:t> </a:t>
            </a:r>
            <a:endParaRPr lang="zh-TW" altLang="zh-TW" sz="2800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83483" y="4843113"/>
            <a:ext cx="8915399" cy="129056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剎那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工坊技術長</a:t>
            </a:r>
            <a:r>
              <a:rPr lang="zh-TW" altLang="en-US" sz="1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葉健欣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1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法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鼓文理學院碩士生</a:t>
            </a:r>
            <a:r>
              <a:rPr lang="zh-TW" altLang="en-US" sz="16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李慧萍</a:t>
            </a:r>
            <a:endParaRPr lang="en-US" altLang="zh-TW" sz="16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endParaRPr lang="zh-TW" altLang="en-US" sz="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Yap, Cheah Shen, Software Developer, Ksanaforge.</a:t>
            </a:r>
            <a:endParaRPr lang="zh-TW" altLang="zh-TW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  <a:spcBef>
                <a:spcPts val="0"/>
              </a:spcBef>
            </a:pPr>
            <a:r>
              <a:rPr lang="en-US" altLang="zh-TW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Lee, Hui Ping, MS Student of Dharma Drum Institute of Liberal </a:t>
            </a: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Arts</a:t>
            </a:r>
            <a:endParaRPr lang="zh-TW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0" y="63704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 smtClean="0"/>
              <a:t>University of Macau     September  27, 2015     </a:t>
            </a:r>
            <a:endParaRPr lang="zh-TW" altLang="en-US" sz="20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0" y="-45072"/>
            <a:ext cx="121920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 smtClean="0"/>
              <a:t>PNC 2015 Annual Conference and Joint Meetings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1461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2358190" y="472558"/>
            <a:ext cx="6184232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algn="ctr"/>
            <a:r>
              <a:rPr 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綱</a:t>
            </a:r>
            <a:endParaRPr 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1327601" y="1492145"/>
            <a:ext cx="8520599" cy="458047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情境：處理意義的必要條件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兩種引用情境：嵌用與互文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altLang="zh-TW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XML / TEI </a:t>
            </a:r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的限制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本系統嘗試解決的問題與特色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en-US" altLang="zh-TW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Live Demo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None/>
            </a:pPr>
            <a:endParaRPr lang="zh-TW" altLang="en-US" sz="36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2</a:t>
            </a:fld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240632" y="472558"/>
            <a:ext cx="8301790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zh-TW" altLang="en-US" sz="40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情境：處理意義務的必要條件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460181" y="1539345"/>
            <a:ext cx="11271638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「義隨境轉」</a:t>
            </a:r>
            <a:b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Meaning </a:t>
            </a:r>
            <a:r>
              <a:rPr lang="en-US" altLang="zh-TW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is context dependent.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「若無法描述情境，則無法真正處理語意。」</a:t>
            </a:r>
            <a:b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Semantic </a:t>
            </a:r>
            <a:r>
              <a:rPr lang="en-US" altLang="zh-TW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is not processable without specifying context.</a:t>
            </a:r>
            <a:br>
              <a:rPr lang="en-US" altLang="zh-TW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＊出處：</a:t>
            </a:r>
            <a:r>
              <a:rPr lang="zh-TW" altLang="zh-TW" sz="2800" u="sng" dirty="0">
                <a:solidFill>
                  <a:schemeClr val="accent6"/>
                </a:solidFill>
                <a:hlinkClick r:id="rId4"/>
              </a:rPr>
              <a:t>後設資料與內容標誌</a:t>
            </a:r>
            <a:r>
              <a:rPr lang="zh-TW" altLang="zh-TW" sz="2800" dirty="0">
                <a:solidFill>
                  <a:schemeClr val="accent6"/>
                </a:solidFill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Prof.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Chin-Chun Hsieh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情境的種類很多，這裡選擇「互文情境」做為例子。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endParaRPr lang="zh-TW" altLang="en-US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None/>
            </a:pPr>
            <a:endParaRPr lang="zh-TW" altLang="en-US" sz="28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3</a:t>
            </a:fld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43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194984" y="472558"/>
            <a:ext cx="8347437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zh-TW" altLang="en-US" sz="40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互文情境：引用與相關文字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194984" y="1433676"/>
            <a:ext cx="11997015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引用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：引用其他的創作的某段文字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7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目前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的做法是</a:t>
            </a:r>
            <a:r>
              <a:rPr lang="en-US" altLang="zh-TW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Copy and Paste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，只複製了內容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，而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沒有記錄內容從何而來。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相關文字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：連結任意兩段相關文字。稱為「起連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Link From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7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「被連」</a:t>
            </a:r>
            <a:r>
              <a:rPr lang="en-US" altLang="zh-TW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(Linked By)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700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HTML / XML  </a:t>
            </a:r>
            <a:r>
              <a:rPr lang="zh-TW" altLang="en-US" sz="27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27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原始設計是從一段「文字」到目標「文件」。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&lt;</a:t>
            </a:r>
            <a:r>
              <a:rPr lang="en-US" altLang="zh-TW" sz="32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href=”</a:t>
            </a:r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document#anchor”&gt;from</a:t>
            </a:r>
            <a:r>
              <a:rPr lang="en-US" altLang="zh-TW" sz="32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&lt;/a&gt;   &lt;</a:t>
            </a:r>
            <a:r>
              <a:rPr lang="en-US" altLang="zh-TW" sz="3200" dirty="0" smtClean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name</a:t>
            </a:r>
            <a:r>
              <a:rPr lang="en-US" altLang="zh-TW" sz="32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=”target”/&gt;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l"/>
            </a:pPr>
            <a:endParaRPr lang="zh-TW" altLang="en-US" sz="27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None/>
            </a:pPr>
            <a:endParaRPr lang="zh-TW" altLang="en-US" sz="27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4</a:t>
            </a:fld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5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194984" y="472558"/>
            <a:ext cx="8347437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-US" altLang="zh-TW" sz="4000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XML / TEI </a:t>
            </a:r>
            <a:r>
              <a:rPr lang="zh-TW" altLang="en-US" sz="40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的先天性限制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194985" y="1720749"/>
            <a:ext cx="11802030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）文字和標記在同一個儲存平面，緊密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耦合（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Tight coupling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endParaRPr lang="en-US" altLang="zh-TW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）無論起連，或被連，皆必須取得檔案的寫入權限。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）標記越多，檔案越複雜、越難維護。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試想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很多人，根據不同的需求，在同一本書上做筆記。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（四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）不支援重叠標記。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&lt;a&gt;X&lt;b&gt;Y&lt;/a&gt;Z&lt;/b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endParaRPr lang="en-US" altLang="zh-TW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TW" altLang="en-US" sz="28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5</a:t>
            </a:fld>
            <a:endParaRPr lang="zh-TW" altLang="en-US" dirty="0"/>
          </a:p>
        </p:txBody>
      </p:sp>
      <p:cxnSp>
        <p:nvCxnSpPr>
          <p:cNvPr id="8" name="Shape 77"/>
          <p:cNvCxnSpPr/>
          <p:nvPr/>
        </p:nvCxnSpPr>
        <p:spPr>
          <a:xfrm flipV="1">
            <a:off x="4088701" y="5548045"/>
            <a:ext cx="2480541" cy="1526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0" name="Shape 76"/>
          <p:cNvCxnSpPr/>
          <p:nvPr/>
        </p:nvCxnSpPr>
        <p:spPr>
          <a:xfrm flipV="1">
            <a:off x="5041437" y="5752057"/>
            <a:ext cx="2682837" cy="6686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5" name="文字方塊 14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40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21022" b="41250"/>
          <a:stretch/>
        </p:blipFill>
        <p:spPr>
          <a:xfrm>
            <a:off x="0" y="0"/>
            <a:ext cx="12192000" cy="6328611"/>
          </a:xfrm>
          <a:prstGeom prst="rect">
            <a:avLst/>
          </a:prstGeom>
        </p:spPr>
      </p:pic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6</a:t>
            </a:fld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7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43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194984" y="472558"/>
            <a:ext cx="8347437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zh-TW" altLang="en-US" sz="40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本系統嘗試解決的問題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194985" y="1973706"/>
            <a:ext cx="11802030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）本文與標記儲存在不同的平面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(dimension)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。新增修改刪除標記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　    不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須改變本文。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在透明薄片標注，而不直接寫在書上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）自動保留出處的嵌用。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）任意多個選取區的互文連結。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（四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）同一個位置可以有多個相互重疊的標記。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TW" altLang="en-US" sz="28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16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194984" y="472558"/>
            <a:ext cx="8347437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zh-TW" altLang="en-US" sz="4000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本系統之特色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288758" y="1940705"/>
            <a:ext cx="11802030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）從最原始的純文字素材，到標記管理的全視覺化介面。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）基於網頁技術，可線上直接使用。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Mac OSX, Windows 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離線單機版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8</a:t>
            </a:fld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41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擷取(10).JPG"/>
          <p:cNvPicPr>
            <a:picLocks noChangeAspect="1"/>
          </p:cNvPicPr>
          <p:nvPr/>
        </p:nvPicPr>
        <p:blipFill rotWithShape="1">
          <a:blip r:embed="rId3"/>
          <a:srcRect l="43240" t="4020" b="41250"/>
          <a:stretch/>
        </p:blipFill>
        <p:spPr>
          <a:xfrm>
            <a:off x="0" y="-12034"/>
            <a:ext cx="12192000" cy="6340645"/>
          </a:xfrm>
          <a:prstGeom prst="rect">
            <a:avLst/>
          </a:prstGeom>
        </p:spPr>
      </p:pic>
      <p:sp>
        <p:nvSpPr>
          <p:cNvPr id="5" name="Shape 56"/>
          <p:cNvSpPr txBox="1">
            <a:spLocks noGrp="1"/>
          </p:cNvSpPr>
          <p:nvPr>
            <p:ph type="title"/>
          </p:nvPr>
        </p:nvSpPr>
        <p:spPr>
          <a:xfrm>
            <a:off x="271184" y="470392"/>
            <a:ext cx="8347437" cy="763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zh-TW" altLang="en-US" sz="4000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</a:t>
            </a:r>
            <a:endParaRPr lang="zh-TW" sz="4000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57"/>
          <p:cNvSpPr txBox="1">
            <a:spLocks/>
          </p:cNvSpPr>
          <p:nvPr/>
        </p:nvSpPr>
        <p:spPr>
          <a:xfrm>
            <a:off x="0" y="1708020"/>
            <a:ext cx="11802030" cy="448607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（一）可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客制化，分散式、異地協作標記平台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（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co-annotation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co-markup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）。（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Wiki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co-editing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　　</a:t>
            </a:r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Google 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Document: 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架構由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Google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主導，介面無法客制化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。）</a:t>
            </a:r>
            <a:endParaRPr lang="zh-TW" altLang="en-US" sz="2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（二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）只要會用</a:t>
            </a:r>
            <a:r>
              <a:rPr lang="en-US" altLang="zh-TW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MS-Word 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就可以使用本系統，無須具備標記語言的知識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　</a:t>
            </a:r>
            <a:endParaRPr lang="en-US" altLang="zh-TW" sz="2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　即可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輸入及管理複雜的情境資訊。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（三</a:t>
            </a:r>
            <a:r>
              <a:rPr lang="zh-TW" altLang="en-US" sz="2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）做為探索語意處理的基礎。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0" y="1368504"/>
            <a:ext cx="706253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10778763" y="6459784"/>
            <a:ext cx="1312025" cy="365125"/>
          </a:xfrm>
        </p:spPr>
        <p:txBody>
          <a:bodyPr/>
          <a:lstStyle/>
          <a:p>
            <a:fld id="{CE6C8864-025D-4FB5-96E4-41D7D5BD0C75}" type="slidenum">
              <a:rPr lang="zh-TW" altLang="en-US" smtClean="0"/>
              <a:t>9</a:t>
            </a:fld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4112" y="6459784"/>
            <a:ext cx="11561638" cy="2923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PNC 2015 Annual Conference and Joint Meetings  </a:t>
            </a:r>
            <a:r>
              <a:rPr lang="en-US" altLang="zh-TW" sz="1300" dirty="0">
                <a:solidFill>
                  <a:srgbClr val="C00000"/>
                </a:solidFill>
              </a:rPr>
              <a:t> </a:t>
            </a:r>
            <a:r>
              <a:rPr lang="en-US" altLang="zh-TW" sz="1300" dirty="0" smtClean="0">
                <a:solidFill>
                  <a:srgbClr val="C00000"/>
                </a:solidFill>
              </a:rPr>
              <a:t>       A </a:t>
            </a:r>
            <a:r>
              <a:rPr lang="en-US" altLang="zh-TW" sz="1300" dirty="0">
                <a:solidFill>
                  <a:srgbClr val="C00000"/>
                </a:solidFill>
              </a:rPr>
              <a:t>prototype system of describing contextual information</a:t>
            </a:r>
            <a:r>
              <a:rPr lang="en-US" altLang="zh-TW" sz="1300" dirty="0" smtClean="0">
                <a:solidFill>
                  <a:srgbClr val="C00000"/>
                </a:solidFill>
              </a:rPr>
              <a:t>.         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University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of Macau 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September  27, </a:t>
            </a:r>
            <a:r>
              <a:rPr lang="en-US" altLang="zh-TW" sz="1300" dirty="0">
                <a:solidFill>
                  <a:schemeClr val="accent3">
                    <a:lumMod val="50000"/>
                  </a:schemeClr>
                </a:solidFill>
              </a:rPr>
              <a:t>2015</a:t>
            </a:r>
            <a:r>
              <a:rPr lang="en-US" altLang="zh-TW" sz="13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altLang="zh-TW" sz="1300" dirty="0" smtClean="0">
                <a:solidFill>
                  <a:srgbClr val="C00000"/>
                </a:solidFill>
              </a:rPr>
              <a:t> </a:t>
            </a:r>
            <a:endParaRPr lang="zh-TW" altLang="en-US" sz="1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0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Words>465</Words>
  <Application>Microsoft Office PowerPoint</Application>
  <PresentationFormat>自訂</PresentationFormat>
  <Paragraphs>72</Paragraphs>
  <Slides>9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回顧</vt:lpstr>
      <vt:lpstr>情境描述系統的雛型建置  A prototype system of  describing contextual information. </vt:lpstr>
      <vt:lpstr>大  綱</vt:lpstr>
      <vt:lpstr>情境：處理意義務的必要條件</vt:lpstr>
      <vt:lpstr>互文情境：引用與相關文字</vt:lpstr>
      <vt:lpstr>XML / TEI 的先天性限制</vt:lpstr>
      <vt:lpstr>PowerPoint 簡報</vt:lpstr>
      <vt:lpstr>本系統嘗試解決的問題</vt:lpstr>
      <vt:lpstr>本系統之特色</vt:lpstr>
      <vt:lpstr>目標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從意義的生成初探到意義處理系統的雛型建置  From derivation of meaning to a prototype of meaning processing system.</dc:title>
  <dc:creator>huiping</dc:creator>
  <cp:lastModifiedBy>cheahshen yap</cp:lastModifiedBy>
  <cp:revision>34</cp:revision>
  <dcterms:created xsi:type="dcterms:W3CDTF">2015-08-26T09:51:44Z</dcterms:created>
  <dcterms:modified xsi:type="dcterms:W3CDTF">2015-10-03T03:14:27Z</dcterms:modified>
</cp:coreProperties>
</file>