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7249a990f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7249a990f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kage 上地宏一 ，陳信良指導教授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7249a9947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7249a9947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7249a994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7249a994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7249a99478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7249a99478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Ferdinand de Saussure 文本語意由語序軸與聯想軸組成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7249a9947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7249a9947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目前古文庫主要採用表狀結構的Relatoional database ，</a:t>
            </a:r>
            <a:r>
              <a:rPr lang="zh-TW">
                <a:solidFill>
                  <a:schemeClr val="dk1"/>
                </a:solidFill>
              </a:rPr>
              <a:t>DAG 是網狀結構</a:t>
            </a:r>
            <a:r>
              <a:rPr lang="zh-TW"/>
              <a:t>有更強的表達力，也更符合知識在腦中的格式。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3e6a8ff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73e6a8ff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78c40a0ce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78c40a0ce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78c40a0ce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78c40a0ce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ocs.google.com/document/d/1LLvKvq3tCkuRixfk87cH5UFKd3Co4WZB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ocs.google.com/document/d/1LLvKvq3tCkuRixfk87cH5UFKd3Co4WZB" TargetMode="External"/><Relationship Id="rId4" Type="http://schemas.openxmlformats.org/officeDocument/2006/relationships/hyperlink" Target="https://hanziku.github.io/" TargetMode="External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presentation/d/1pzm08-KraCQoN-B5RvNsXlJUYFHV62mYmz5E5kzDASA/edit#slide=id.g154a7dd36c_0_99" TargetMode="External"/><Relationship Id="rId4" Type="http://schemas.openxmlformats.org/officeDocument/2006/relationships/image" Target="../media/image3.gif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zh.wikipedia.org/zh-tw/%E6%9C%89%E5%90%91%E6%97%A0%E7%8E%AF%E5%9B%BE" TargetMode="External"/><Relationship Id="rId4" Type="http://schemas.openxmlformats.org/officeDocument/2006/relationships/hyperlink" Target="https://zh.wikipedia.org/wiki/%E4%BA%92%E6%96%87%E6%80%A7" TargetMode="External"/><Relationship Id="rId5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zh.wikipedia.org/zh-tw/PageRank" TargetMode="External"/><Relationship Id="rId4" Type="http://schemas.openxmlformats.org/officeDocument/2006/relationships/hyperlink" Target="https://docs.google.com/presentation/d/1UTCT8lMEdYDtXigwJhdl3by6Wux76OI3ytyPBYcffoM/edit#slide=id.i0" TargetMode="External"/><Relationship Id="rId5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剎那</a:t>
            </a:r>
            <a:r>
              <a:rPr lang="zh-TW"/>
              <a:t>古籍處理技術盤點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古籍協會2022.11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技術</a:t>
            </a:r>
            <a:r>
              <a:rPr lang="zh-TW"/>
              <a:t>總覽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72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9900"/>
                </a:solidFill>
              </a:rPr>
              <a:t>文字</a:t>
            </a:r>
            <a:r>
              <a:rPr lang="zh-TW" sz="2200"/>
              <a:t>處理技術：</a:t>
            </a:r>
            <a:r>
              <a:rPr lang="zh-TW" sz="2200">
                <a:solidFill>
                  <a:srgbClr val="00FF00"/>
                </a:solidFill>
              </a:rPr>
              <a:t>☑</a:t>
            </a:r>
            <a:r>
              <a:rPr lang="zh-TW" sz="2200"/>
              <a:t>	</a:t>
            </a:r>
            <a:r>
              <a:rPr lang="zh-TW" sz="2200" u="sng">
                <a:solidFill>
                  <a:schemeClr val="hlink"/>
                </a:solidFill>
                <a:hlinkClick r:id="rId3"/>
              </a:rPr>
              <a:t>漢字拼形</a:t>
            </a:r>
            <a:r>
              <a:rPr lang="zh-TW" sz="2200"/>
              <a:t>--解決所有漢字的自由表達</a:t>
            </a:r>
            <a:endParaRPr sz="2200">
              <a:solidFill>
                <a:srgbClr val="00FF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9900"/>
                </a:solidFill>
              </a:rPr>
              <a:t>文件</a:t>
            </a:r>
            <a:r>
              <a:rPr lang="zh-TW" sz="2200"/>
              <a:t>處理技術：</a:t>
            </a:r>
            <a:r>
              <a:rPr lang="zh-TW" sz="2200">
                <a:solidFill>
                  <a:srgbClr val="00FF00"/>
                </a:solidFill>
              </a:rPr>
              <a:t>☑</a:t>
            </a:r>
            <a:r>
              <a:rPr lang="zh-TW" sz="2200"/>
              <a:t>	文層與</a:t>
            </a:r>
            <a:r>
              <a:rPr lang="zh-TW" sz="2200"/>
              <a:t>文釘</a:t>
            </a:r>
            <a:r>
              <a:rPr lang="zh-TW" sz="2200"/>
              <a:t>--讓使用者與底文脫鉤的關鍵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>
                <a:solidFill>
                  <a:srgbClr val="FF9900"/>
                </a:solidFill>
              </a:rPr>
              <a:t>文庫</a:t>
            </a:r>
            <a:r>
              <a:rPr lang="zh-TW" sz="2200"/>
              <a:t>處理技術：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/>
              <a:t>	</a:t>
            </a:r>
            <a:r>
              <a:rPr lang="zh-TW" sz="2200">
                <a:solidFill>
                  <a:srgbClr val="00FF00"/>
                </a:solidFill>
              </a:rPr>
              <a:t>☑ </a:t>
            </a:r>
            <a:r>
              <a:rPr lang="zh-TW" sz="2200"/>
              <a:t>離線跨平台</a:t>
            </a:r>
            <a:r>
              <a:rPr lang="zh-TW" sz="2200"/>
              <a:t>全文搜尋 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200"/>
              <a:t>	</a:t>
            </a:r>
            <a:r>
              <a:rPr lang="zh-TW" sz="2200">
                <a:solidFill>
                  <a:schemeClr val="accent4"/>
                </a:solidFill>
              </a:rPr>
              <a:t>☐ </a:t>
            </a:r>
            <a:r>
              <a:rPr lang="zh-TW" sz="2200"/>
              <a:t>互文式文庫--異質性資料庫的自由組合與呈現。</a:t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文字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00"/>
              <a:t>缺字（缺碼）是所有古籍處理無法迴避的，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它不因硬體和網路技術的發展而自動解決。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目前已基本解決，</a:t>
            </a:r>
            <a:r>
              <a:rPr lang="zh-TW" sz="2500"/>
              <a:t>歷史過程詳見</a:t>
            </a:r>
            <a:r>
              <a:rPr lang="zh-TW" sz="25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漢字拼形</a:t>
            </a:r>
            <a:r>
              <a:rPr lang="zh-TW" sz="2500"/>
              <a:t>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大規模應用</a:t>
            </a:r>
            <a:r>
              <a:rPr lang="zh-TW" sz="2500"/>
              <a:t>需要軟體</a:t>
            </a:r>
            <a:r>
              <a:rPr lang="zh-TW" sz="2500"/>
              <a:t>廠商之配合植入操作系統。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500"/>
              <a:t> </a:t>
            </a:r>
            <a:r>
              <a:rPr lang="zh-TW" sz="2500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demo</a:t>
            </a:r>
            <a:endParaRPr sz="2500"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87900" y="445021"/>
            <a:ext cx="2235625" cy="216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文件(引用視角)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zh-TW" sz="2060"/>
              <a:t>順連：某一段文字</a:t>
            </a:r>
            <a:r>
              <a:rPr lang="zh-TW" sz="2060"/>
              <a:t>引</a:t>
            </a:r>
            <a:r>
              <a:rPr lang="zh-TW" sz="2060"/>
              <a:t>用另一段文字。</a:t>
            </a:r>
            <a:endParaRPr sz="20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zh-TW" sz="2060"/>
              <a:t>逆連：從任意文字，找到引用它的文字。</a:t>
            </a:r>
            <a:endParaRPr sz="20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zh-TW" sz="2060"/>
              <a:t>core text (root)  </a:t>
            </a:r>
            <a:r>
              <a:rPr lang="zh-TW" sz="2060">
                <a:solidFill>
                  <a:schemeClr val="accent6"/>
                </a:solidFill>
              </a:rPr>
              <a:t>核心</a:t>
            </a:r>
            <a:r>
              <a:rPr lang="zh-TW" sz="2060"/>
              <a:t>文件     ：常被引用但不引用其他文件。(常用經文)</a:t>
            </a:r>
            <a:endParaRPr sz="20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zh-TW" sz="2060"/>
              <a:t>hub text (trunk) </a:t>
            </a:r>
            <a:r>
              <a:rPr lang="zh-TW" sz="2060">
                <a:solidFill>
                  <a:schemeClr val="accent6"/>
                </a:solidFill>
              </a:rPr>
              <a:t>樞紐</a:t>
            </a:r>
            <a:r>
              <a:rPr lang="zh-TW" sz="2060"/>
              <a:t>文件     ：引用次數及被引用次數之乘積較大者。</a:t>
            </a:r>
            <a:endParaRPr sz="20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zh-TW" sz="2060"/>
              <a:t>thesis    (fruit) 論文               ：有引用其他文本之文件。</a:t>
            </a:r>
            <a:endParaRPr sz="20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zh-TW" sz="2060"/>
              <a:t>reference work (jam) 工具書：引用涵蓋面廣泛者。</a:t>
            </a:r>
            <a:endParaRPr sz="20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r>
              <a:rPr lang="zh-TW" sz="2060"/>
              <a:t>ps. </a:t>
            </a:r>
            <a:r>
              <a:rPr lang="zh-TW" sz="2060"/>
              <a:t>傳統 HTML 的連接&lt;a&gt;是從「文字」到「文件」</a:t>
            </a:r>
            <a:endParaRPr sz="2060"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7080" y="81650"/>
            <a:ext cx="3604794" cy="2073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文件(文獻學視角)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/>
              <a:t>Ferdinand de Saussure： 文本語意由「語序軸」與「聯想軸」組成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accent4"/>
                </a:solidFill>
              </a:rPr>
              <a:t>底文</a:t>
            </a:r>
            <a:r>
              <a:rPr lang="zh-TW" sz="2000"/>
              <a:t>：原始創作的文字。Syntagmatic axis (無著作權)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accent4"/>
                </a:solidFill>
              </a:rPr>
              <a:t>加值</a:t>
            </a:r>
            <a:r>
              <a:rPr lang="zh-TW" sz="2000"/>
              <a:t>：</a:t>
            </a:r>
            <a:r>
              <a:rPr lang="zh-TW" sz="2000"/>
              <a:t>媒材訊息、</a:t>
            </a:r>
            <a:r>
              <a:rPr lang="zh-TW" sz="2000"/>
              <a:t>校注</a:t>
            </a:r>
            <a:r>
              <a:rPr lang="zh-TW" sz="2000"/>
              <a:t>、內容結構</a:t>
            </a:r>
            <a:r>
              <a:rPr lang="zh-TW" sz="2000"/>
              <a:t>、語意標籤。Associative axis (可以有著作權)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accent4"/>
                </a:solidFill>
              </a:rPr>
              <a:t>文層</a:t>
            </a:r>
            <a:r>
              <a:rPr lang="zh-TW" sz="2000"/>
              <a:t>：使底文與加值脫勾。</a:t>
            </a:r>
            <a:r>
              <a:rPr lang="zh-TW" sz="2000" u="sng">
                <a:solidFill>
                  <a:schemeClr val="hlink"/>
                </a:solidFill>
                <a:hlinkClick r:id="rId3"/>
              </a:rPr>
              <a:t>地圖喻</a:t>
            </a:r>
            <a:r>
              <a:rPr lang="zh-TW" sz="2000"/>
              <a:t>、小畫家與 Photoshop。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accent4"/>
                </a:solidFill>
              </a:rPr>
              <a:t>文釘</a:t>
            </a:r>
            <a:r>
              <a:rPr lang="zh-TW" sz="2000"/>
              <a:t>：定位一小段底文（首字....尾字）。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000"/>
              <a:t>補充說明：文件版本的</a:t>
            </a:r>
            <a:r>
              <a:rPr lang="zh-TW" sz="2000"/>
              <a:t>繁衍與維護問題</a:t>
            </a:r>
            <a:endParaRPr sz="2000"/>
          </a:p>
        </p:txBody>
      </p:sp>
      <p:pic>
        <p:nvPicPr>
          <p:cNvPr descr="GUID-00CAC5EA-6F3F-4E7E-B93C-1D9420A1E91B-web.gif"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42700" y="2865200"/>
            <a:ext cx="2201300" cy="220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zh-TW" sz="3020"/>
              <a:t>文庫</a:t>
            </a:r>
            <a:endParaRPr sz="3020"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00"/>
              <a:t>由各種類型的文件以「</a:t>
            </a:r>
            <a:r>
              <a:rPr lang="zh-TW" sz="2500" u="sng">
                <a:solidFill>
                  <a:schemeClr val="hlink"/>
                </a:solidFill>
                <a:hlinkClick r:id="rId3"/>
              </a:rPr>
              <a:t>有向無環圖</a:t>
            </a:r>
            <a:r>
              <a:rPr lang="zh-TW" sz="2500"/>
              <a:t>」組織成</a:t>
            </a:r>
            <a:r>
              <a:rPr lang="zh-TW" sz="2500" u="sng">
                <a:solidFill>
                  <a:schemeClr val="hlink"/>
                </a:solidFill>
                <a:hlinkClick r:id="rId4"/>
              </a:rPr>
              <a:t>互文式</a:t>
            </a:r>
            <a:r>
              <a:rPr lang="zh-TW" sz="2500"/>
              <a:t>文</a:t>
            </a:r>
            <a:r>
              <a:rPr lang="zh-TW" sz="2500"/>
              <a:t>庫。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文本階級：字詞、片語（辭典最小單元）、句(平行語料最小單元）、段落（定址命名單元）、篇章節、作品（書）、叢書。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500"/>
              <a:t>有別於傳統的全文式或表格式資料庫。</a:t>
            </a:r>
            <a:endParaRPr sz="2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500"/>
              <a:t>古籍文庫是一個Graph結構的「有機體」。</a:t>
            </a:r>
            <a:endParaRPr sz="2500"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26875" y="2877375"/>
            <a:ext cx="2963575" cy="213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文件入庫之順序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685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360"/>
              <a:t>將文件切分語義完整的小段落，採用 </a:t>
            </a:r>
            <a:r>
              <a:rPr lang="zh-TW" sz="236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PageRank</a:t>
            </a:r>
            <a:r>
              <a:rPr lang="zh-TW" sz="2360"/>
              <a:t> 計算權重。</a:t>
            </a:r>
            <a:endParaRPr sz="23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70"/>
              <a:buFont typeface="Arial"/>
              <a:buNone/>
            </a:pPr>
            <a:r>
              <a:rPr lang="zh-TW" sz="2360"/>
              <a:t>按權重決定加工順序，達到事半功倍之效。</a:t>
            </a:r>
            <a:endParaRPr sz="23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70"/>
              <a:buFont typeface="Arial"/>
              <a:buNone/>
            </a:pPr>
            <a:r>
              <a:rPr lang="zh-TW" sz="2360"/>
              <a:t>連結分布很不平均、密集在極少數的核心文本與樞紐文本。</a:t>
            </a:r>
            <a:endParaRPr sz="23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70"/>
              <a:buFont typeface="Arial"/>
              <a:buNone/>
            </a:pPr>
            <a:r>
              <a:rPr lang="zh-TW" sz="2360"/>
              <a:t>漢字也有類似特徵、前100個常用字，貢獻了70%以上的字頻。</a:t>
            </a:r>
            <a:endParaRPr sz="23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360"/>
              <a:t>康熙字典80%的引用集中到</a:t>
            </a:r>
            <a:r>
              <a:rPr lang="zh-TW" sz="2360" u="sng">
                <a:solidFill>
                  <a:schemeClr val="hlink"/>
                </a:solidFill>
                <a:hlinkClick r:id="rId4"/>
              </a:rPr>
              <a:t>25本古籍</a:t>
            </a:r>
            <a:r>
              <a:rPr lang="zh-TW" sz="2360"/>
              <a:t>。</a:t>
            </a:r>
            <a:endParaRPr sz="2360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360"/>
              <a:t>(十三經、前四史、老莊)</a:t>
            </a:r>
            <a:endParaRPr sz="2800"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03571" y="3318925"/>
            <a:ext cx="2454950" cy="1767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古籍區塊鏈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100"/>
              <a:t>Block Chain ：凡創造出來的永不消滅。是去中心化數字</a:t>
            </a:r>
            <a:r>
              <a:rPr lang="zh-TW" sz="2100"/>
              <a:t>貨幣的基礎。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100"/>
              <a:t>古籍最重要的就是</a:t>
            </a:r>
            <a:r>
              <a:rPr lang="zh-TW" sz="2100"/>
              <a:t>可信度</a:t>
            </a:r>
            <a:r>
              <a:rPr lang="zh-TW" sz="2100"/>
              <a:t>，不能在流通過程中被任何修改，但又要保有演化和散佈的能力。在資源不足的情況下，這兩者有天然</a:t>
            </a:r>
            <a:r>
              <a:rPr lang="zh-TW" sz="2100"/>
              <a:t>矛盾。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100"/>
              <a:t>古人花大力氣刻在石頭上（</a:t>
            </a:r>
            <a:r>
              <a:rPr lang="zh-TW" sz="2100"/>
              <a:t>第五次巴利三藏結集、</a:t>
            </a:r>
            <a:r>
              <a:rPr lang="zh-TW" sz="2100"/>
              <a:t>房山石經、碑林），滿足「可信度」和稍有失真(拓版)的「散佈」。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100"/>
              <a:t>就像是數字空間上無限的石頭。</a:t>
            </a:r>
            <a:r>
              <a:rPr lang="zh-TW" sz="2100"/>
              <a:t>Block Chain 同時滿足了「可信度」「散佈」以及</a:t>
            </a:r>
            <a:r>
              <a:rPr lang="zh-TW" sz="2100"/>
              <a:t>「演化」</a:t>
            </a:r>
            <a:r>
              <a:rPr lang="zh-TW" sz="2100"/>
              <a:t>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Web 3.0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750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/>
              <a:t>web 1.0 廣播式（發佈者消費者</a:t>
            </a:r>
            <a:r>
              <a:rPr lang="zh-TW" sz="2000"/>
              <a:t>涇渭</a:t>
            </a:r>
            <a:r>
              <a:rPr lang="zh-TW" sz="2000"/>
              <a:t>分明，讀）                News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/>
              <a:t>web 2.0 互動式（消費者參與信息的創造，讀+寫）          Social Media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/>
              <a:t>web 3.0 去中心（信息主權回歸創造主體，讀+寫+主權） Metaverse??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000"/>
              <a:t>未來你發明了一「金句」，知道被誰引用，就可以建立</a:t>
            </a:r>
            <a:r>
              <a:rPr lang="zh-TW" sz="2000"/>
              <a:t>報酬回流機制。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000"/>
              <a:t>如果有人精校一本經典，大家樂於引用，可以從web 3.0的架構自動得到收益，以繼續改善。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