
<file path=[Content_Types].xml><?xml version="1.0" encoding="utf-8"?>
<Types xmlns="http://schemas.openxmlformats.org/package/2006/content-types"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1931D391-66AA-4A93-8AF6-3F2A1D39F2D2}">
  <a:tblStyle styleId="{1931D391-66AA-4A93-8AF6-3F2A1D39F2D2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5.xml"/><Relationship Id="rId10" Type="http://schemas.openxmlformats.org/officeDocument/2006/relationships/slide" Target="slides/slide4.xml"/><Relationship Id="rId13" Type="http://schemas.openxmlformats.org/officeDocument/2006/relationships/slide" Target="slides/slide7.xml"/><Relationship Id="rId12" Type="http://schemas.openxmlformats.org/officeDocument/2006/relationships/slide" Target="slides/slide6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9" Type="http://schemas.openxmlformats.org/officeDocument/2006/relationships/slide" Target="slides/slide3.xml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Relationship Id="rId8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2c678ab22a8_0_6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2c678ab22a8_0_6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g2c678ab22a8_0_7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Google Shape;64;g2c678ab22a8_0_7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g2c678ab22a8_0_4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" name="Google Shape;70;g2c678ab22a8_0_4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g2c678ab22a8_0_7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7" name="Google Shape;77;g2c678ab22a8_0_7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g2c678ab22a8_0_5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3" name="Google Shape;83;g2c678ab22a8_0_5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g2c678ab22a8_0_6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9" name="Google Shape;89;g2c678ab22a8_0_6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25"/>
            <a:ext cx="4572000" cy="51435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>
                <a:solidFill>
                  <a:schemeClr val="dk1"/>
                </a:solidFill>
              </a:defRPr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>
                <a:solidFill>
                  <a:schemeClr val="dk1"/>
                </a:solidFill>
              </a:defRPr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■"/>
              <a:defRPr>
                <a:solidFill>
                  <a:schemeClr val="dk1"/>
                </a:solidFill>
              </a:defRPr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  <a:defRPr>
                <a:solidFill>
                  <a:schemeClr val="dk1"/>
                </a:solidFill>
              </a:defRPr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>
                <a:solidFill>
                  <a:schemeClr val="dk1"/>
                </a:solidFill>
              </a:defRPr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■"/>
              <a:defRPr>
                <a:solidFill>
                  <a:schemeClr val="dk1"/>
                </a:solidFill>
              </a:defRPr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  <a:defRPr>
                <a:solidFill>
                  <a:schemeClr val="dk1"/>
                </a:solidFill>
              </a:defRPr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>
                <a:solidFill>
                  <a:schemeClr val="dk1"/>
                </a:solidFill>
              </a:defRPr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■"/>
              <a:defRPr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dark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Char char="●"/>
              <a:defRPr sz="1800">
                <a:solidFill>
                  <a:schemeClr val="lt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Char char="○"/>
              <a:defRPr>
                <a:solidFill>
                  <a:schemeClr val="lt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Char char="■"/>
              <a:defRPr>
                <a:solidFill>
                  <a:schemeClr val="lt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Char char="●"/>
              <a:defRPr>
                <a:solidFill>
                  <a:schemeClr val="lt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Char char="○"/>
              <a:defRPr>
                <a:solidFill>
                  <a:schemeClr val="lt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Char char="■"/>
              <a:defRPr>
                <a:solidFill>
                  <a:schemeClr val="lt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Char char="●"/>
              <a:defRPr>
                <a:solidFill>
                  <a:schemeClr val="lt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Char char="○"/>
              <a:defRPr>
                <a:solidFill>
                  <a:schemeClr val="lt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Char char="■"/>
              <a:defRPr>
                <a:solidFill>
                  <a:schemeClr val="lt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lt2"/>
                </a:solidFill>
              </a:defRPr>
            </a:lvl1pPr>
            <a:lvl2pPr lvl="1" algn="r">
              <a:buNone/>
              <a:defRPr sz="1000">
                <a:solidFill>
                  <a:schemeClr val="lt2"/>
                </a:solidFill>
              </a:defRPr>
            </a:lvl2pPr>
            <a:lvl3pPr lvl="2" algn="r">
              <a:buNone/>
              <a:defRPr sz="1000">
                <a:solidFill>
                  <a:schemeClr val="lt2"/>
                </a:solidFill>
              </a:defRPr>
            </a:lvl3pPr>
            <a:lvl4pPr lvl="3" algn="r">
              <a:buNone/>
              <a:defRPr sz="1000">
                <a:solidFill>
                  <a:schemeClr val="lt2"/>
                </a:solidFill>
              </a:defRPr>
            </a:lvl4pPr>
            <a:lvl5pPr lvl="4" algn="r">
              <a:buNone/>
              <a:defRPr sz="1000">
                <a:solidFill>
                  <a:schemeClr val="lt2"/>
                </a:solidFill>
              </a:defRPr>
            </a:lvl5pPr>
            <a:lvl6pPr lvl="5" algn="r">
              <a:buNone/>
              <a:defRPr sz="1000">
                <a:solidFill>
                  <a:schemeClr val="lt2"/>
                </a:solidFill>
              </a:defRPr>
            </a:lvl6pPr>
            <a:lvl7pPr lvl="6" algn="r">
              <a:buNone/>
              <a:defRPr sz="1000">
                <a:solidFill>
                  <a:schemeClr val="lt2"/>
                </a:solidFill>
              </a:defRPr>
            </a:lvl7pPr>
            <a:lvl8pPr lvl="7" algn="r">
              <a:buNone/>
              <a:defRPr sz="1000">
                <a:solidFill>
                  <a:schemeClr val="lt2"/>
                </a:solidFill>
              </a:defRPr>
            </a:lvl8pPr>
            <a:lvl9pPr lvl="8" algn="r">
              <a:buNone/>
              <a:defRPr sz="1000">
                <a:solidFill>
                  <a:schemeClr val="lt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Relationship Id="rId3" Type="http://schemas.openxmlformats.org/officeDocument/2006/relationships/hyperlink" Target="https://shutonggui.cn/dhammhall" TargetMode="External"/><Relationship Id="rId4" Type="http://schemas.openxmlformats.org/officeDocument/2006/relationships/hyperlink" Target="https://nissaya.cn/dhammhall" TargetMode="Externa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zh-TW"/>
              <a:t>以行動載具探索複雜知識</a:t>
            </a:r>
            <a:endParaRPr/>
          </a:p>
        </p:txBody>
      </p:sp>
      <p:sp>
        <p:nvSpPr>
          <p:cNvPr id="55" name="Google Shape;55;p13"/>
          <p:cNvSpPr txBox="1"/>
          <p:nvPr>
            <p:ph idx="1" type="subTitle"/>
          </p:nvPr>
        </p:nvSpPr>
        <p:spPr>
          <a:xfrm>
            <a:off x="311700" y="2834125"/>
            <a:ext cx="8520600" cy="1533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zh-TW"/>
              <a:t>中華開放古籍協會</a:t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zh-TW"/>
              <a:t>善那 Sukhanika</a:t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zh-TW"/>
              <a:t>2024.3.27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zh-TW"/>
              <a:t>界定 </a:t>
            </a:r>
            <a:endParaRPr/>
          </a:p>
        </p:txBody>
      </p:sp>
      <p:sp>
        <p:nvSpPr>
          <p:cNvPr id="61" name="Google Shape;61;p14"/>
          <p:cNvSpPr txBox="1"/>
          <p:nvPr>
            <p:ph idx="1" type="body"/>
          </p:nvPr>
        </p:nvSpPr>
        <p:spPr>
          <a:xfrm>
            <a:off x="311700" y="1152475"/>
            <a:ext cx="8520600" cy="3795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zh-TW" sz="2700">
                <a:solidFill>
                  <a:schemeClr val="lt1"/>
                </a:solidFill>
                <a:highlight>
                  <a:schemeClr val="accent6"/>
                </a:highlight>
              </a:rPr>
              <a:t>行動載具</a:t>
            </a:r>
            <a:r>
              <a:rPr lang="zh-TW" sz="2700"/>
              <a:t>  </a:t>
            </a:r>
            <a:r>
              <a:rPr lang="zh-TW" sz="2700"/>
              <a:t>手機/平版/筆電  能顯示網頁的可攜式設備。</a:t>
            </a:r>
            <a:endParaRPr sz="2700"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b="1" lang="zh-TW" sz="2700">
                <a:solidFill>
                  <a:schemeClr val="lt1"/>
                </a:solidFill>
                <a:highlight>
                  <a:schemeClr val="accent6"/>
                </a:highlight>
              </a:rPr>
              <a:t>探索</a:t>
            </a:r>
            <a:r>
              <a:rPr lang="zh-TW" sz="2700"/>
              <a:t>  讓讀者自由選擇學習路徑， 一個從</a:t>
            </a:r>
            <a:r>
              <a:rPr lang="zh-TW" sz="2700" u="sng"/>
              <a:t>入門到精通</a:t>
            </a:r>
            <a:r>
              <a:rPr lang="zh-TW" sz="2700"/>
              <a:t>的學習方式。</a:t>
            </a:r>
            <a:endParaRPr sz="2700"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b="1" lang="zh-TW" sz="2700">
                <a:solidFill>
                  <a:schemeClr val="lt1"/>
                </a:solidFill>
                <a:highlight>
                  <a:schemeClr val="accent6"/>
                </a:highlight>
              </a:rPr>
              <a:t>複雜知識</a:t>
            </a:r>
            <a:r>
              <a:rPr lang="zh-TW" sz="2700"/>
              <a:t>  從基本概念或假設開始，由許多人構建的、長時間積累、體系龐大的知識。</a:t>
            </a:r>
            <a:endParaRPr sz="2700"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 sz="22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zh-TW"/>
              <a:t>知識</a:t>
            </a:r>
            <a:endParaRPr/>
          </a:p>
        </p:txBody>
      </p:sp>
      <p:sp>
        <p:nvSpPr>
          <p:cNvPr id="67" name="Google Shape;67;p15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2500"/>
              <a:t>科學</a:t>
            </a:r>
            <a:r>
              <a:rPr lang="zh-TW" sz="2500"/>
              <a:t>：數理化、醫學、生物、地理、工程。提高生產力。</a:t>
            </a:r>
            <a:endParaRPr sz="2500"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zh-TW" sz="2500"/>
              <a:t>人文：諸子百家、歷史、語言學、文獻學。意識型態。</a:t>
            </a:r>
            <a:endParaRPr sz="2500"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zh-TW" sz="2500"/>
              <a:t>佛學知識：語種（文明區）時間跨度大、傳世文獻多。</a:t>
            </a:r>
            <a:endParaRPr sz="2500"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zh-TW" sz="2500"/>
              <a:t>佛學知識是為了解決人生問題</a:t>
            </a:r>
            <a:endParaRPr sz="2500"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lang="zh-TW" sz="2500"/>
              <a:t>人為物役（貪）、情緒管理（瞋）、低水平認知（痴）</a:t>
            </a:r>
            <a:endParaRPr sz="210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zh-TW"/>
              <a:t>紙書(仿紙書) vs 行動載具原生</a:t>
            </a:r>
            <a:endParaRPr/>
          </a:p>
        </p:txBody>
      </p:sp>
      <p:sp>
        <p:nvSpPr>
          <p:cNvPr id="73" name="Google Shape;73;p16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  <p:graphicFrame>
        <p:nvGraphicFramePr>
          <p:cNvPr id="74" name="Google Shape;74;p16"/>
          <p:cNvGraphicFramePr/>
          <p:nvPr/>
        </p:nvGraphicFramePr>
        <p:xfrm>
          <a:off x="311700" y="10763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{1931D391-66AA-4A93-8AF6-3F2A1D39F2D2}</a:tableStyleId>
              </a:tblPr>
              <a:tblGrid>
                <a:gridCol w="859000"/>
                <a:gridCol w="4535650"/>
                <a:gridCol w="3125950"/>
              </a:tblGrid>
              <a:tr h="56342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200"/>
                        </a:spcAft>
                        <a:buNone/>
                      </a:pPr>
                      <a:r>
                        <a:rPr lang="zh-TW" sz="2400">
                          <a:solidFill>
                            <a:schemeClr val="dk1"/>
                          </a:solidFill>
                        </a:rPr>
                        <a:t>載體</a:t>
                      </a:r>
                      <a:endParaRPr sz="20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accen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accen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accen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accen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200"/>
                        </a:spcAft>
                        <a:buNone/>
                      </a:pPr>
                      <a:r>
                        <a:rPr lang="zh-TW" sz="2400">
                          <a:solidFill>
                            <a:schemeClr val="dk1"/>
                          </a:solidFill>
                        </a:rPr>
                        <a:t>紙書 (過渡產品PDF,Doc</a:t>
                      </a:r>
                      <a:r>
                        <a:rPr lang="zh-TW" sz="2400">
                          <a:solidFill>
                            <a:schemeClr val="dk1"/>
                          </a:solidFill>
                        </a:rPr>
                        <a:t>,HTML</a:t>
                      </a:r>
                      <a:r>
                        <a:rPr lang="zh-TW" sz="2400">
                          <a:solidFill>
                            <a:schemeClr val="dk1"/>
                          </a:solidFill>
                        </a:rPr>
                        <a:t>)</a:t>
                      </a:r>
                      <a:endParaRPr sz="24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accen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accen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accen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accen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200"/>
                        </a:spcAft>
                        <a:buNone/>
                      </a:pPr>
                      <a:r>
                        <a:rPr lang="zh-TW" sz="2400">
                          <a:solidFill>
                            <a:schemeClr val="dk1"/>
                          </a:solidFill>
                        </a:rPr>
                        <a:t>行動載具</a:t>
                      </a:r>
                      <a:endParaRPr sz="20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accen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accen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accen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accen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666666"/>
                    </a:solidFill>
                  </a:tcPr>
                </a:tc>
              </a:tr>
              <a:tr h="56342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200"/>
                        </a:spcAft>
                        <a:buNone/>
                      </a:pPr>
                      <a:r>
                        <a:rPr lang="zh-TW" sz="2400">
                          <a:solidFill>
                            <a:schemeClr val="lt2"/>
                          </a:solidFill>
                        </a:rPr>
                        <a:t>場景</a:t>
                      </a:r>
                      <a:endParaRPr sz="2000"/>
                    </a:p>
                  </a:txBody>
                  <a:tcPr marT="91425" marB="91425" marR="91425" marL="91425">
                    <a:lnT cap="flat" cmpd="sng" w="9525">
                      <a:solidFill>
                        <a:schemeClr val="accen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200"/>
                        </a:spcAft>
                        <a:buNone/>
                      </a:pPr>
                      <a:r>
                        <a:rPr lang="zh-TW" sz="2400">
                          <a:solidFill>
                            <a:schemeClr val="lt2"/>
                          </a:solidFill>
                        </a:rPr>
                        <a:t>圖書館、</a:t>
                      </a:r>
                      <a:r>
                        <a:rPr lang="zh-TW" sz="2400">
                          <a:solidFill>
                            <a:schemeClr val="lt2"/>
                          </a:solidFill>
                        </a:rPr>
                        <a:t>書房</a:t>
                      </a:r>
                      <a:endParaRPr sz="2000"/>
                    </a:p>
                  </a:txBody>
                  <a:tcPr marT="91425" marB="91425" marR="91425" marL="91425">
                    <a:lnT cap="flat" cmpd="sng" w="9525">
                      <a:solidFill>
                        <a:schemeClr val="accen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200"/>
                        </a:spcAft>
                        <a:buNone/>
                      </a:pPr>
                      <a:r>
                        <a:rPr lang="zh-TW" sz="2400">
                          <a:solidFill>
                            <a:schemeClr val="lt2"/>
                          </a:solidFill>
                        </a:rPr>
                        <a:t>隨時隨地 </a:t>
                      </a:r>
                      <a:endParaRPr sz="2000"/>
                    </a:p>
                  </a:txBody>
                  <a:tcPr marT="91425" marB="91425" marR="91425" marL="91425">
                    <a:lnT cap="flat" cmpd="sng" w="9525">
                      <a:solidFill>
                        <a:schemeClr val="accen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</a:tcPr>
                </a:tc>
              </a:tr>
              <a:tr h="56342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200"/>
                        </a:spcAft>
                        <a:buNone/>
                      </a:pPr>
                      <a:r>
                        <a:rPr lang="zh-TW" sz="2400">
                          <a:solidFill>
                            <a:schemeClr val="lt2"/>
                          </a:solidFill>
                        </a:rPr>
                        <a:t>容量</a:t>
                      </a:r>
                      <a:endParaRPr sz="2000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200"/>
                        </a:spcAft>
                        <a:buNone/>
                      </a:pPr>
                      <a:r>
                        <a:rPr lang="zh-TW" sz="2400">
                          <a:solidFill>
                            <a:schemeClr val="lt2"/>
                          </a:solidFill>
                        </a:rPr>
                        <a:t>有限</a:t>
                      </a:r>
                      <a:endParaRPr sz="2000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200"/>
                        </a:spcAft>
                        <a:buNone/>
                      </a:pPr>
                      <a:r>
                        <a:rPr lang="zh-TW" sz="2400">
                          <a:solidFill>
                            <a:schemeClr val="lt2"/>
                          </a:solidFill>
                        </a:rPr>
                        <a:t>近乎無限</a:t>
                      </a:r>
                      <a:endParaRPr sz="2000"/>
                    </a:p>
                  </a:txBody>
                  <a:tcPr marT="91425" marB="91425" marR="91425" marL="91425"/>
                </a:tc>
              </a:tr>
              <a:tr h="56342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200"/>
                        </a:spcAft>
                        <a:buNone/>
                      </a:pPr>
                      <a:r>
                        <a:rPr lang="zh-TW" sz="2400">
                          <a:solidFill>
                            <a:schemeClr val="lt2"/>
                          </a:solidFill>
                        </a:rPr>
                        <a:t>視野</a:t>
                      </a:r>
                      <a:endParaRPr sz="2000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200"/>
                        </a:spcAft>
                        <a:buNone/>
                      </a:pPr>
                      <a:r>
                        <a:rPr lang="zh-TW" sz="2400">
                          <a:solidFill>
                            <a:schemeClr val="lt2"/>
                          </a:solidFill>
                        </a:rPr>
                        <a:t>寬闊</a:t>
                      </a:r>
                      <a:endParaRPr sz="2000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200"/>
                        </a:spcAft>
                        <a:buNone/>
                      </a:pPr>
                      <a:r>
                        <a:rPr lang="zh-TW" sz="2400">
                          <a:solidFill>
                            <a:schemeClr val="lt2"/>
                          </a:solidFill>
                        </a:rPr>
                        <a:t>狹窄 </a:t>
                      </a:r>
                      <a:endParaRPr b="1" sz="2000"/>
                    </a:p>
                  </a:txBody>
                  <a:tcPr marT="91425" marB="91425" marR="91425" marL="91425"/>
                </a:tc>
              </a:tr>
              <a:tr h="56342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200"/>
                        </a:spcAft>
                        <a:buNone/>
                      </a:pPr>
                      <a:r>
                        <a:rPr lang="zh-TW" sz="2400">
                          <a:solidFill>
                            <a:schemeClr val="lt2"/>
                          </a:solidFill>
                        </a:rPr>
                        <a:t>動線</a:t>
                      </a:r>
                      <a:endParaRPr sz="2000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200"/>
                        </a:spcAft>
                        <a:buNone/>
                      </a:pPr>
                      <a:r>
                        <a:rPr lang="zh-TW" sz="2400">
                          <a:solidFill>
                            <a:schemeClr val="lt2"/>
                          </a:solidFill>
                        </a:rPr>
                        <a:t>連續、翻查</a:t>
                      </a:r>
                      <a:endParaRPr sz="2000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200"/>
                        </a:spcAft>
                        <a:buNone/>
                      </a:pPr>
                      <a:r>
                        <a:rPr lang="zh-TW" sz="2400">
                          <a:solidFill>
                            <a:schemeClr val="lt2"/>
                          </a:solidFill>
                        </a:rPr>
                        <a:t>跳躍 PDF  </a:t>
                      </a:r>
                      <a:r>
                        <a:rPr lang="zh-TW" sz="2400">
                          <a:solidFill>
                            <a:schemeClr val="accent6"/>
                          </a:solidFill>
                        </a:rPr>
                        <a:t>嵌入套疊</a:t>
                      </a:r>
                      <a:endParaRPr sz="2000">
                        <a:solidFill>
                          <a:schemeClr val="accent6"/>
                        </a:solidFill>
                      </a:endParaRPr>
                    </a:p>
                  </a:txBody>
                  <a:tcPr marT="91425" marB="91425" marR="91425" marL="91425"/>
                </a:tc>
              </a:tr>
              <a:tr h="56342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200"/>
                        </a:spcAft>
                        <a:buNone/>
                      </a:pPr>
                      <a:r>
                        <a:rPr lang="zh-TW" sz="2400">
                          <a:solidFill>
                            <a:schemeClr val="lt2"/>
                          </a:solidFill>
                        </a:rPr>
                        <a:t>版型</a:t>
                      </a:r>
                      <a:endParaRPr sz="1800">
                        <a:solidFill>
                          <a:schemeClr val="lt2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200"/>
                        </a:spcAft>
                        <a:buNone/>
                      </a:pPr>
                      <a:r>
                        <a:rPr lang="zh-TW" sz="2400">
                          <a:solidFill>
                            <a:schemeClr val="lt2"/>
                          </a:solidFill>
                        </a:rPr>
                        <a:t>死版</a:t>
                      </a:r>
                      <a:r>
                        <a:rPr lang="zh-TW" sz="2400">
                          <a:solidFill>
                            <a:schemeClr val="lt2"/>
                          </a:solidFill>
                        </a:rPr>
                        <a:t>(pdf), 縮放重排(Doc,HTML) </a:t>
                      </a:r>
                      <a:endParaRPr sz="1800">
                        <a:solidFill>
                          <a:schemeClr val="lt2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200"/>
                        </a:spcAft>
                        <a:buNone/>
                      </a:pPr>
                      <a:r>
                        <a:rPr lang="zh-TW" sz="2400">
                          <a:solidFill>
                            <a:schemeClr val="accent6"/>
                          </a:solidFill>
                        </a:rPr>
                        <a:t>用戶主動</a:t>
                      </a:r>
                      <a:r>
                        <a:rPr lang="zh-TW" sz="2400">
                          <a:solidFill>
                            <a:schemeClr val="accent6"/>
                          </a:solidFill>
                        </a:rPr>
                        <a:t>生成路徑</a:t>
                      </a:r>
                      <a:endParaRPr sz="1800">
                        <a:solidFill>
                          <a:schemeClr val="accent6"/>
                        </a:solidFill>
                      </a:endParaRPr>
                    </a:p>
                  </a:txBody>
                  <a:tcPr marT="91425" marB="91425" marR="91425" marL="91425"/>
                </a:tc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zh-TW"/>
              <a:t>探索介面設計</a:t>
            </a:r>
            <a:endParaRPr/>
          </a:p>
        </p:txBody>
      </p:sp>
      <p:sp>
        <p:nvSpPr>
          <p:cNvPr id="80" name="Google Shape;80;p17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93700" lvl="0" marL="457200" rtl="0" algn="l">
              <a:spcBef>
                <a:spcPts val="0"/>
              </a:spcBef>
              <a:spcAft>
                <a:spcPts val="0"/>
              </a:spcAft>
              <a:buSzPts val="2600"/>
              <a:buAutoNum type="arabicParenR"/>
            </a:pPr>
            <a:r>
              <a:rPr lang="zh-TW" sz="2600"/>
              <a:t>突破</a:t>
            </a:r>
            <a:r>
              <a:rPr lang="zh-TW" sz="2600"/>
              <a:t>「入門」與「專精」的兩難。</a:t>
            </a:r>
            <a:endParaRPr sz="2600"/>
          </a:p>
          <a:p>
            <a:pPr indent="-393700" lvl="1" marL="914400" rtl="0" algn="l">
              <a:spcBef>
                <a:spcPts val="0"/>
              </a:spcBef>
              <a:spcAft>
                <a:spcPts val="0"/>
              </a:spcAft>
              <a:buSzPts val="2600"/>
              <a:buAutoNum type="alphaLcParenR"/>
            </a:pPr>
            <a:r>
              <a:rPr lang="zh-TW" sz="2600"/>
              <a:t>太多背景知識（入門書），篇幅太大，浪費時間。</a:t>
            </a:r>
            <a:endParaRPr sz="2600"/>
          </a:p>
          <a:p>
            <a:pPr indent="-393700" lvl="1" marL="914400" rtl="0" algn="l">
              <a:spcBef>
                <a:spcPts val="0"/>
              </a:spcBef>
              <a:spcAft>
                <a:spcPts val="0"/>
              </a:spcAft>
              <a:buSzPts val="2600"/>
              <a:buAutoNum type="alphaLcParenR"/>
            </a:pPr>
            <a:r>
              <a:rPr lang="zh-TW" sz="2600"/>
              <a:t>不交待背景（專業書），受眾少，容易卡住。</a:t>
            </a:r>
            <a:endParaRPr sz="2600"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sz="2600"/>
          </a:p>
          <a:p>
            <a:pPr indent="-393700" lvl="0" marL="457200" rtl="0" algn="l">
              <a:spcBef>
                <a:spcPts val="1200"/>
              </a:spcBef>
              <a:spcAft>
                <a:spcPts val="0"/>
              </a:spcAft>
              <a:buSzPts val="2600"/>
              <a:buAutoNum type="arabicParenR"/>
            </a:pPr>
            <a:r>
              <a:rPr lang="zh-TW" sz="2600"/>
              <a:t>兼具「速讀」「精讀」以及「複習」的細化需求。</a:t>
            </a:r>
            <a:endParaRPr sz="260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zh-TW"/>
              <a:t>演示</a:t>
            </a:r>
            <a:endParaRPr/>
          </a:p>
        </p:txBody>
      </p:sp>
      <p:sp>
        <p:nvSpPr>
          <p:cNvPr id="86" name="Google Shape;86;p18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3400"/>
              <a:t>達磨堂</a:t>
            </a:r>
            <a:endParaRPr sz="3400"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zh-TW" sz="3400" u="sng">
                <a:solidFill>
                  <a:schemeClr val="hlink"/>
                </a:solidFill>
                <a:hlinkClick r:id="rId3"/>
              </a:rPr>
              <a:t>https://shutonggui.cn/dhammhall</a:t>
            </a:r>
            <a:endParaRPr sz="3400"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lang="zh-TW" sz="3400" u="sng">
                <a:solidFill>
                  <a:schemeClr val="hlink"/>
                </a:solidFill>
                <a:hlinkClick r:id="rId4"/>
              </a:rPr>
              <a:t>https://nissaya.cn/dhammhall</a:t>
            </a:r>
            <a:endParaRPr sz="340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19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zh-TW"/>
              <a:t>建設工作</a:t>
            </a:r>
            <a:endParaRPr/>
          </a:p>
        </p:txBody>
      </p:sp>
      <p:sp>
        <p:nvSpPr>
          <p:cNvPr id="92" name="Google Shape;92;p19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2400"/>
              <a:t>書同軌：參考資料的標準化。如門牌號碼之於郵政系統。</a:t>
            </a:r>
            <a:endParaRPr sz="2400"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zh-TW" sz="2400"/>
              <a:t>以中醫為例</a:t>
            </a:r>
            <a:endParaRPr sz="2400"/>
          </a:p>
          <a:p>
            <a:pPr indent="-381000" lvl="0" marL="457200" rtl="0" algn="l">
              <a:spcBef>
                <a:spcPts val="1200"/>
              </a:spcBef>
              <a:spcAft>
                <a:spcPts val="0"/>
              </a:spcAft>
              <a:buSzPts val="2400"/>
              <a:buAutoNum type="arabicParenR"/>
            </a:pPr>
            <a:r>
              <a:rPr lang="zh-TW" sz="2400"/>
              <a:t>領域專家+編輯助理+技術支持</a:t>
            </a:r>
            <a:endParaRPr sz="2400"/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AutoNum type="arabicParenR"/>
            </a:pPr>
            <a:r>
              <a:rPr lang="zh-TW" sz="2400"/>
              <a:t>元素編碼：人名、草藥、方劑、證候</a:t>
            </a:r>
            <a:endParaRPr sz="2400"/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AutoNum type="arabicParenR"/>
            </a:pPr>
            <a:r>
              <a:rPr lang="zh-TW" sz="2400"/>
              <a:t>書籍定址：</a:t>
            </a:r>
            <a:r>
              <a:rPr lang="zh-TW" sz="2400"/>
              <a:t>書號、段落號、句子號</a:t>
            </a:r>
            <a:endParaRPr sz="2400"/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AutoNum type="arabicParenR"/>
            </a:pPr>
            <a:r>
              <a:rPr lang="zh-TW" sz="2400"/>
              <a:t>內容標記</a:t>
            </a:r>
            <a:endParaRPr sz="2400"/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AutoNum type="arabicParenR"/>
            </a:pPr>
            <a:r>
              <a:rPr lang="zh-TW" sz="2400"/>
              <a:t>資料庫製作、上線、測試</a:t>
            </a:r>
            <a:endParaRPr sz="24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Dark">
  <a:themeElements>
    <a:clrScheme name="Simple Dark">
      <a:dk1>
        <a:srgbClr val="FFFFFF"/>
      </a:dk1>
      <a:lt1>
        <a:srgbClr val="212121"/>
      </a:lt1>
      <a:dk2>
        <a:srgbClr val="303030"/>
      </a:dk2>
      <a:lt2>
        <a:srgbClr val="ADADAD"/>
      </a:lt2>
      <a:accent1>
        <a:srgbClr val="009688"/>
      </a:accent1>
      <a:accent2>
        <a:srgbClr val="EEEEEE"/>
      </a:accent2>
      <a:accent3>
        <a:srgbClr val="78909C"/>
      </a:accent3>
      <a:accent4>
        <a:srgbClr val="FFAB40"/>
      </a:accent4>
      <a:accent5>
        <a:srgbClr val="4DD0E1"/>
      </a:accent5>
      <a:accent6>
        <a:srgbClr val="EEFF41"/>
      </a:accent6>
      <a:hlink>
        <a:srgbClr val="4DD0E1"/>
      </a:hlink>
      <a:folHlink>
        <a:srgbClr val="4DD0E1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