
<file path=[Content_Types].xml><?xml version="1.0" encoding="utf-8"?>
<Types xmlns="http://schemas.openxmlformats.org/package/2006/content-types">
  <Default ContentType="image/gif" Extension="gif"/>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Thank you for having me here, I’m proposing a new way to resolve the syncronization problem of Buddhist Text annotation.</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154a7dd36c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154a7dd36c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154a7dd36c_0_2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154a7dd36c_0_2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154a7dd36c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154a7dd36c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One of the first thing we learn in computer is copy &amp; paste (Ctrl+C, Ctrl+V). which is very easy and works across every software.</a:t>
            </a:r>
            <a:endParaRPr/>
          </a:p>
          <a:p>
            <a:pPr indent="0" lvl="0" marL="0" rtl="0" algn="l">
              <a:spcBef>
                <a:spcPts val="0"/>
              </a:spcBef>
              <a:spcAft>
                <a:spcPts val="0"/>
              </a:spcAft>
              <a:buNone/>
            </a:pPr>
            <a:r>
              <a:rPr lang="zh-TW"/>
              <a:t>fix 祗to 祇in source document, </a:t>
            </a:r>
            <a:endParaRPr/>
          </a:p>
          <a:p>
            <a:pPr indent="0" lvl="0" marL="0" rtl="0" algn="l">
              <a:spcBef>
                <a:spcPts val="0"/>
              </a:spcBef>
              <a:spcAft>
                <a:spcPts val="0"/>
              </a:spcAft>
              <a:buNone/>
            </a:pPr>
            <a:r>
              <a:rPr lang="zh-TW"/>
              <a:t>add </a:t>
            </a:r>
            <a:r>
              <a:rPr lang="zh-TW" sz="1050">
                <a:solidFill>
                  <a:srgbClr val="252525"/>
                </a:solidFill>
                <a:highlight>
                  <a:srgbClr val="FFFFFF"/>
                </a:highlight>
              </a:rPr>
              <a:t>Jetavana in target 2 and explain 3)</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54a7dd36c_0_1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54a7dd36c_0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Annotation is added directly to the base text, since </a:t>
            </a:r>
            <a:r>
              <a:rPr lang="zh-TW"/>
              <a:t>the base text is also editable, causing the files to evolved independently.</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154a7dd36c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154a7dd36c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1)Do not touch the file while I am still making changes.</a:t>
            </a:r>
            <a:br>
              <a:rPr lang="zh-TW"/>
            </a:br>
            <a:r>
              <a:rPr lang="zh-TW"/>
              <a:t>2)To get used to git, you will need lot of knowledge and practice, or your need to have an IT expert in your team.</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154a7dd36c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154a7dd36c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*Compare with Multiple Insularized File.</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154a7dd36c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154a7dd36c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Layered Document to the rescue.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154a7dd36c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154a7dd36c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Each user work on their own layer, and the Administrator might have a combined layer.</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5efac5e0e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5efac5e0e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when Ctrl+C is pressed, the content of source document is copied to system clipboard, and when Ctrl+V is pressed, the content of system clipboard is pasted on target document. the source and target document doesn’t know each other.</a:t>
            </a:r>
            <a:endParaRPr/>
          </a:p>
          <a:p>
            <a:pPr indent="0" lvl="0" marL="0" rtl="0" algn="l">
              <a:spcBef>
                <a:spcPts val="0"/>
              </a:spcBef>
              <a:spcAft>
                <a:spcPts val="0"/>
              </a:spcAft>
              <a:buNone/>
            </a:pPr>
            <a:r>
              <a:rPr lang="zh-TW"/>
              <a:t>With text pointer, a reference network is created naturally, which means source document knows which target document is pointing to it.</a:t>
            </a:r>
            <a:br>
              <a:rPr lang="zh-TW"/>
            </a:br>
            <a:br>
              <a:rPr lang="zh-TW"/>
            </a:b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154a7dd36c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154a7dd36c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To proof the above mentioned concept, I have create a prototype of layered document system.</a:t>
            </a:r>
            <a:endParaRPr/>
          </a:p>
          <a:p>
            <a:pPr indent="0" lvl="0" marL="0" rtl="0" algn="l">
              <a:spcBef>
                <a:spcPts val="0"/>
              </a:spcBef>
              <a:spcAft>
                <a:spcPts val="0"/>
              </a:spcAft>
              <a:buNone/>
            </a:pPr>
            <a:r>
              <a:rPr lang="zh-TW"/>
              <a:t>4) practically I think a compulsory tree structure has more restriction than benefit, because when we break an XML into smaller files, it is no longer valid, and when we trying to combine multiple XML into a single file, it is not valid either, until you add or remove some tags, this is not an easy work especially your XML files are deeply nested.</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1600"/>
              </a:spcBef>
              <a:spcAft>
                <a:spcPts val="0"/>
              </a:spcAft>
              <a:buClr>
                <a:schemeClr val="dk1"/>
              </a:buClr>
              <a:buSzPts val="1400"/>
              <a:buChar char="○"/>
              <a:defRPr>
                <a:solidFill>
                  <a:schemeClr val="dk1"/>
                </a:solidFill>
              </a:defRPr>
            </a:lvl2pPr>
            <a:lvl3pPr indent="-317500" lvl="2" marL="1371600">
              <a:spcBef>
                <a:spcPts val="1600"/>
              </a:spcBef>
              <a:spcAft>
                <a:spcPts val="0"/>
              </a:spcAft>
              <a:buClr>
                <a:schemeClr val="dk1"/>
              </a:buClr>
              <a:buSzPts val="1400"/>
              <a:buChar char="■"/>
              <a:defRPr>
                <a:solidFill>
                  <a:schemeClr val="dk1"/>
                </a:solidFill>
              </a:defRPr>
            </a:lvl3pPr>
            <a:lvl4pPr indent="-317500" lvl="3" marL="1828800">
              <a:spcBef>
                <a:spcPts val="1600"/>
              </a:spcBef>
              <a:spcAft>
                <a:spcPts val="0"/>
              </a:spcAft>
              <a:buClr>
                <a:schemeClr val="dk1"/>
              </a:buClr>
              <a:buSzPts val="1400"/>
              <a:buChar char="●"/>
              <a:defRPr>
                <a:solidFill>
                  <a:schemeClr val="dk1"/>
                </a:solidFill>
              </a:defRPr>
            </a:lvl4pPr>
            <a:lvl5pPr indent="-317500" lvl="4" marL="2286000">
              <a:spcBef>
                <a:spcPts val="1600"/>
              </a:spcBef>
              <a:spcAft>
                <a:spcPts val="0"/>
              </a:spcAft>
              <a:buClr>
                <a:schemeClr val="dk1"/>
              </a:buClr>
              <a:buSzPts val="1400"/>
              <a:buChar char="○"/>
              <a:defRPr>
                <a:solidFill>
                  <a:schemeClr val="dk1"/>
                </a:solidFill>
              </a:defRPr>
            </a:lvl5pPr>
            <a:lvl6pPr indent="-317500" lvl="5" marL="2743200">
              <a:spcBef>
                <a:spcPts val="1600"/>
              </a:spcBef>
              <a:spcAft>
                <a:spcPts val="0"/>
              </a:spcAft>
              <a:buClr>
                <a:schemeClr val="dk1"/>
              </a:buClr>
              <a:buSzPts val="1400"/>
              <a:buChar char="■"/>
              <a:defRPr>
                <a:solidFill>
                  <a:schemeClr val="dk1"/>
                </a:solidFill>
              </a:defRPr>
            </a:lvl6pPr>
            <a:lvl7pPr indent="-317500" lvl="6" marL="3200400">
              <a:spcBef>
                <a:spcPts val="1600"/>
              </a:spcBef>
              <a:spcAft>
                <a:spcPts val="0"/>
              </a:spcAft>
              <a:buClr>
                <a:schemeClr val="dk1"/>
              </a:buClr>
              <a:buSzPts val="1400"/>
              <a:buChar char="●"/>
              <a:defRPr>
                <a:solidFill>
                  <a:schemeClr val="dk1"/>
                </a:solidFill>
              </a:defRPr>
            </a:lvl7pPr>
            <a:lvl8pPr indent="-317500" lvl="7" marL="3657600">
              <a:spcBef>
                <a:spcPts val="1600"/>
              </a:spcBef>
              <a:spcAft>
                <a:spcPts val="0"/>
              </a:spcAft>
              <a:buClr>
                <a:schemeClr val="dk1"/>
              </a:buClr>
              <a:buSzPts val="1400"/>
              <a:buChar char="○"/>
              <a:defRPr>
                <a:solidFill>
                  <a:schemeClr val="dk1"/>
                </a:solidFill>
              </a:defRPr>
            </a:lvl8pPr>
            <a:lvl9pPr indent="-317500" lvl="8" marL="4114800">
              <a:spcBef>
                <a:spcPts val="1600"/>
              </a:spcBef>
              <a:spcAft>
                <a:spcPts val="160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1600"/>
              </a:spcBef>
              <a:spcAft>
                <a:spcPts val="0"/>
              </a:spcAft>
              <a:buClr>
                <a:schemeClr val="lt2"/>
              </a:buClr>
              <a:buSzPts val="1400"/>
              <a:buChar char="○"/>
              <a:defRPr>
                <a:solidFill>
                  <a:schemeClr val="lt2"/>
                </a:solidFill>
              </a:defRPr>
            </a:lvl2pPr>
            <a:lvl3pPr indent="-317500" lvl="2" marL="1371600">
              <a:lnSpc>
                <a:spcPct val="115000"/>
              </a:lnSpc>
              <a:spcBef>
                <a:spcPts val="1600"/>
              </a:spcBef>
              <a:spcAft>
                <a:spcPts val="0"/>
              </a:spcAft>
              <a:buClr>
                <a:schemeClr val="lt2"/>
              </a:buClr>
              <a:buSzPts val="1400"/>
              <a:buChar char="■"/>
              <a:defRPr>
                <a:solidFill>
                  <a:schemeClr val="lt2"/>
                </a:solidFill>
              </a:defRPr>
            </a:lvl3pPr>
            <a:lvl4pPr indent="-317500" lvl="3" marL="1828800">
              <a:lnSpc>
                <a:spcPct val="115000"/>
              </a:lnSpc>
              <a:spcBef>
                <a:spcPts val="1600"/>
              </a:spcBef>
              <a:spcAft>
                <a:spcPts val="0"/>
              </a:spcAft>
              <a:buClr>
                <a:schemeClr val="lt2"/>
              </a:buClr>
              <a:buSzPts val="1400"/>
              <a:buChar char="●"/>
              <a:defRPr>
                <a:solidFill>
                  <a:schemeClr val="lt2"/>
                </a:solidFill>
              </a:defRPr>
            </a:lvl4pPr>
            <a:lvl5pPr indent="-317500" lvl="4" marL="2286000">
              <a:lnSpc>
                <a:spcPct val="115000"/>
              </a:lnSpc>
              <a:spcBef>
                <a:spcPts val="1600"/>
              </a:spcBef>
              <a:spcAft>
                <a:spcPts val="0"/>
              </a:spcAft>
              <a:buClr>
                <a:schemeClr val="lt2"/>
              </a:buClr>
              <a:buSzPts val="1400"/>
              <a:buChar char="○"/>
              <a:defRPr>
                <a:solidFill>
                  <a:schemeClr val="lt2"/>
                </a:solidFill>
              </a:defRPr>
            </a:lvl5pPr>
            <a:lvl6pPr indent="-317500" lvl="5" marL="2743200">
              <a:lnSpc>
                <a:spcPct val="115000"/>
              </a:lnSpc>
              <a:spcBef>
                <a:spcPts val="1600"/>
              </a:spcBef>
              <a:spcAft>
                <a:spcPts val="0"/>
              </a:spcAft>
              <a:buClr>
                <a:schemeClr val="lt2"/>
              </a:buClr>
              <a:buSzPts val="1400"/>
              <a:buChar char="■"/>
              <a:defRPr>
                <a:solidFill>
                  <a:schemeClr val="lt2"/>
                </a:solidFill>
              </a:defRPr>
            </a:lvl6pPr>
            <a:lvl7pPr indent="-317500" lvl="6" marL="3200400">
              <a:lnSpc>
                <a:spcPct val="115000"/>
              </a:lnSpc>
              <a:spcBef>
                <a:spcPts val="1600"/>
              </a:spcBef>
              <a:spcAft>
                <a:spcPts val="0"/>
              </a:spcAft>
              <a:buClr>
                <a:schemeClr val="lt2"/>
              </a:buClr>
              <a:buSzPts val="1400"/>
              <a:buChar char="●"/>
              <a:defRPr>
                <a:solidFill>
                  <a:schemeClr val="lt2"/>
                </a:solidFill>
              </a:defRPr>
            </a:lvl7pPr>
            <a:lvl8pPr indent="-317500" lvl="7" marL="3657600">
              <a:lnSpc>
                <a:spcPct val="115000"/>
              </a:lnSpc>
              <a:spcBef>
                <a:spcPts val="1600"/>
              </a:spcBef>
              <a:spcAft>
                <a:spcPts val="0"/>
              </a:spcAft>
              <a:buClr>
                <a:schemeClr val="lt2"/>
              </a:buClr>
              <a:buSzPts val="1400"/>
              <a:buChar char="○"/>
              <a:defRPr>
                <a:solidFill>
                  <a:schemeClr val="lt2"/>
                </a:solidFill>
              </a:defRPr>
            </a:lvl8pPr>
            <a:lvl9pPr indent="-317500" lvl="8" marL="4114800">
              <a:lnSpc>
                <a:spcPct val="115000"/>
              </a:lnSpc>
              <a:spcBef>
                <a:spcPts val="1600"/>
              </a:spcBef>
              <a:spcAft>
                <a:spcPts val="160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zh-TW"/>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yapcheahshen@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hyperlink" Target="http://www.google.com"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www.bodhiyana.org" TargetMode="External"/><Relationship Id="rId4" Type="http://schemas.openxmlformats.org/officeDocument/2006/relationships/hyperlink" Target="http://www.bodhiyan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832300" cy="15315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zh-TW" sz="3800"/>
              <a:t>Collaborative Buddhist Text Annotation </a:t>
            </a:r>
            <a:endParaRPr sz="3800"/>
          </a:p>
          <a:p>
            <a:pPr indent="0" lvl="0" marL="0" rtl="0" algn="ctr">
              <a:spcBef>
                <a:spcPts val="0"/>
              </a:spcBef>
              <a:spcAft>
                <a:spcPts val="0"/>
              </a:spcAft>
              <a:buNone/>
            </a:pPr>
            <a:r>
              <a:rPr lang="zh-TW" sz="3800"/>
              <a:t>with Layered Document</a:t>
            </a:r>
            <a:endParaRPr sz="3800"/>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zh-TW"/>
              <a:t>Yap, Cheah Shen</a:t>
            </a:r>
            <a:br>
              <a:rPr lang="zh-TW"/>
            </a:br>
            <a:r>
              <a:rPr lang="zh-TW" u="sng">
                <a:solidFill>
                  <a:schemeClr val="hlink"/>
                </a:solidFill>
                <a:hlinkClick r:id="rId3"/>
              </a:rPr>
              <a:t>yapcheahshen@gmail.com</a:t>
            </a:r>
            <a:br>
              <a:rPr lang="zh-TW"/>
            </a:br>
            <a:r>
              <a:rPr lang="zh-TW"/>
              <a:t>ECAI Workshop, PNC 2016</a:t>
            </a:r>
            <a:br>
              <a:rPr lang="zh-TW"/>
            </a:br>
            <a:r>
              <a:rPr lang="zh-TW" sz="1800">
                <a:solidFill>
                  <a:srgbClr val="ADADAD"/>
                </a:solidFill>
              </a:rPr>
              <a:t>August 18th, 2016</a:t>
            </a:r>
            <a:endParaRPr sz="1800">
              <a:solidFill>
                <a:srgbClr val="ADADAD"/>
              </a:solidFill>
            </a:endParaRPr>
          </a:p>
          <a:p>
            <a:pPr indent="0" lvl="0" marL="0" rtl="0" algn="ctr">
              <a:lnSpc>
                <a:spcPct val="115000"/>
              </a:lnSpc>
              <a:spcBef>
                <a:spcPts val="0"/>
              </a:spcBef>
              <a:spcAft>
                <a:spcPts val="0"/>
              </a:spcAft>
              <a:buNone/>
            </a:pPr>
            <a:r>
              <a:rPr lang="zh-TW" sz="1800">
                <a:solidFill>
                  <a:srgbClr val="ADADAD"/>
                </a:solidFill>
              </a:rPr>
              <a:t>J. Paul Getty Museum, Los Angeles, California</a:t>
            </a:r>
            <a:endParaRPr sz="1800">
              <a:solidFill>
                <a:srgbClr val="ADADAD"/>
              </a:solidFill>
            </a:endParaRPr>
          </a:p>
          <a:p>
            <a:pPr indent="0" lvl="0" marL="0" rtl="0" algn="ctr">
              <a:spcBef>
                <a:spcPts val="0"/>
              </a:spcBef>
              <a:spcAft>
                <a:spcPts val="0"/>
              </a:spcAft>
              <a:buNone/>
            </a:pPr>
            <a:br>
              <a:rPr lang="zh-TW"/>
            </a:br>
            <a:br>
              <a:rPr lang="zh-TW"/>
            </a:b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2"/>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zh-TW" u="sng">
                <a:solidFill>
                  <a:schemeClr val="hlink"/>
                </a:solidFill>
                <a:hlinkClick r:id="rId3"/>
              </a:rPr>
              <a:t>LIVE DEMO</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This Prototype of Ksana Layered Editor is sponsored by</a:t>
            </a:r>
            <a:endParaRPr/>
          </a:p>
          <a:p>
            <a:pPr indent="0" lvl="0" marL="0" rtl="0" algn="l">
              <a:spcBef>
                <a:spcPts val="1600"/>
              </a:spcBef>
              <a:spcAft>
                <a:spcPts val="0"/>
              </a:spcAft>
              <a:buNone/>
            </a:pPr>
            <a:r>
              <a:rPr lang="zh-TW"/>
              <a:t> </a:t>
            </a:r>
            <a:r>
              <a:rPr lang="zh-TW" u="sng">
                <a:solidFill>
                  <a:schemeClr val="hlink"/>
                </a:solidFill>
                <a:hlinkClick r:id="rId3"/>
              </a:rPr>
              <a:t>Bodhiyana Foundation</a:t>
            </a:r>
            <a:r>
              <a:rPr lang="zh-TW"/>
              <a:t> </a:t>
            </a:r>
            <a:r>
              <a:rPr lang="zh-TW" u="sng">
                <a:solidFill>
                  <a:schemeClr val="hlink"/>
                </a:solidFill>
                <a:hlinkClick r:id="rId4"/>
              </a:rPr>
              <a:t>http://www.bodhiyana.org</a:t>
            </a:r>
            <a:endParaRPr>
              <a:solidFill>
                <a:srgbClr val="ADADAD"/>
              </a:solidFill>
            </a:endParaRPr>
          </a:p>
          <a:p>
            <a:pPr indent="0" lvl="0" marL="0" rtl="0" algn="l">
              <a:spcBef>
                <a:spcPts val="1600"/>
              </a:spcBef>
              <a:spcAft>
                <a:spcPts val="1600"/>
              </a:spcAft>
              <a:buNone/>
            </a:pPr>
            <a:r>
              <a:t/>
            </a:r>
            <a:endParaRPr>
              <a:solidFill>
                <a:srgbClr val="ADADAD"/>
              </a:solidFill>
            </a:endParaRPr>
          </a:p>
        </p:txBody>
      </p:sp>
      <p:sp>
        <p:nvSpPr>
          <p:cNvPr id="213" name="Google Shape;213;p23"/>
          <p:cNvSpPr txBox="1"/>
          <p:nvPr>
            <p:ph type="title"/>
          </p:nvPr>
        </p:nvSpPr>
        <p:spPr>
          <a:xfrm>
            <a:off x="2387400" y="2439775"/>
            <a:ext cx="5192700" cy="841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Thank you for your attention</a:t>
            </a:r>
            <a:endParaRPr/>
          </a:p>
        </p:txBody>
      </p:sp>
      <p:sp>
        <p:nvSpPr>
          <p:cNvPr id="214" name="Google Shape;214;p23"/>
          <p:cNvSpPr txBox="1"/>
          <p:nvPr/>
        </p:nvSpPr>
        <p:spPr>
          <a:xfrm>
            <a:off x="2648525" y="3734800"/>
            <a:ext cx="4107000" cy="710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zh-TW" sz="2400">
                <a:solidFill>
                  <a:srgbClr val="F3F3F3"/>
                </a:solidFill>
              </a:rPr>
              <a:t>URL of this slide</a:t>
            </a:r>
            <a:endParaRPr sz="2400">
              <a:solidFill>
                <a:srgbClr val="F3F3F3"/>
              </a:solidFill>
            </a:endParaRPr>
          </a:p>
          <a:p>
            <a:pPr indent="0" lvl="0" marL="0" rtl="0" algn="ctr">
              <a:lnSpc>
                <a:spcPct val="115000"/>
              </a:lnSpc>
              <a:spcBef>
                <a:spcPts val="0"/>
              </a:spcBef>
              <a:spcAft>
                <a:spcPts val="0"/>
              </a:spcAft>
              <a:buNone/>
            </a:pPr>
            <a:r>
              <a:rPr b="1" lang="zh-TW" sz="2400">
                <a:solidFill>
                  <a:srgbClr val="F3F3F3"/>
                </a:solidFill>
                <a:latin typeface="Courier New"/>
                <a:ea typeface="Courier New"/>
                <a:cs typeface="Courier New"/>
                <a:sym typeface="Courier New"/>
              </a:rPr>
              <a:t>https://goo.gl/E0jalv</a:t>
            </a:r>
            <a:endParaRPr b="1" sz="2400">
              <a:solidFill>
                <a:srgbClr val="F3F3F3"/>
              </a:solidFill>
              <a:latin typeface="Courier New"/>
              <a:ea typeface="Courier New"/>
              <a:cs typeface="Courier New"/>
              <a:sym typeface="Courier New"/>
            </a:endParaRPr>
          </a:p>
          <a:p>
            <a:pPr indent="0" lvl="0" marL="0" rtl="0" algn="ctr">
              <a:spcBef>
                <a:spcPts val="0"/>
              </a:spcBef>
              <a:spcAft>
                <a:spcPts val="0"/>
              </a:spcAft>
              <a:buNone/>
            </a:pPr>
            <a:r>
              <a:t/>
            </a:r>
            <a:endParaRPr sz="2400">
              <a:solidFill>
                <a:srgbClr val="F3F3F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The Insularization caused by Copy/Paste</a:t>
            </a:r>
            <a:endParaRPr/>
          </a:p>
        </p:txBody>
      </p:sp>
      <p:sp>
        <p:nvSpPr>
          <p:cNvPr id="61" name="Google Shape;61;p14"/>
          <p:cNvSpPr txBox="1"/>
          <p:nvPr>
            <p:ph idx="1" type="body"/>
          </p:nvPr>
        </p:nvSpPr>
        <p:spPr>
          <a:xfrm>
            <a:off x="311700" y="1152475"/>
            <a:ext cx="8520600" cy="38178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arenR"/>
            </a:pPr>
            <a:r>
              <a:rPr lang="zh-TW"/>
              <a:t>To create text annotation, we make a copy from an </a:t>
            </a:r>
            <a:r>
              <a:rPr lang="zh-TW">
                <a:solidFill>
                  <a:srgbClr val="ADADAD"/>
                </a:solidFill>
              </a:rPr>
              <a:t>authoritative source, e.g CBETA, and paste it to the software (usually a text editor).</a:t>
            </a:r>
            <a:br>
              <a:rPr lang="zh-TW">
                <a:solidFill>
                  <a:srgbClr val="ADADAD"/>
                </a:solidFill>
              </a:rPr>
            </a:br>
            <a:endParaRPr>
              <a:solidFill>
                <a:srgbClr val="ADADAD"/>
              </a:solidFill>
            </a:endParaRPr>
          </a:p>
          <a:p>
            <a:pPr indent="-342900" lvl="0" marL="457200" rtl="0" algn="l">
              <a:spcBef>
                <a:spcPts val="0"/>
              </a:spcBef>
              <a:spcAft>
                <a:spcPts val="0"/>
              </a:spcAft>
              <a:buClr>
                <a:srgbClr val="ADADAD"/>
              </a:buClr>
              <a:buSzPts val="1800"/>
              <a:buAutoNum type="arabicParenR"/>
            </a:pPr>
            <a:r>
              <a:rPr lang="zh-TW">
                <a:solidFill>
                  <a:srgbClr val="ADADAD"/>
                </a:solidFill>
              </a:rPr>
              <a:t>The copied text is in fact a new independent version, which cannot reflect changes in source text which are </a:t>
            </a:r>
            <a:r>
              <a:rPr lang="zh-TW">
                <a:solidFill>
                  <a:srgbClr val="ADADAD"/>
                </a:solidFill>
              </a:rPr>
              <a:t>made </a:t>
            </a:r>
            <a:r>
              <a:rPr lang="zh-TW">
                <a:solidFill>
                  <a:srgbClr val="ADADAD"/>
                </a:solidFill>
              </a:rPr>
              <a:t>after copy/paste.</a:t>
            </a:r>
            <a:endParaRPr>
              <a:solidFill>
                <a:srgbClr val="ADADAD"/>
              </a:solidFill>
            </a:endParaRPr>
          </a:p>
          <a:p>
            <a:pPr indent="-342900" lvl="0" marL="457200" rtl="0" algn="l">
              <a:spcBef>
                <a:spcPts val="1600"/>
              </a:spcBef>
              <a:spcAft>
                <a:spcPts val="1600"/>
              </a:spcAft>
              <a:buClr>
                <a:srgbClr val="ADADAD"/>
              </a:buClr>
              <a:buSzPts val="1800"/>
              <a:buAutoNum type="arabicParenR"/>
            </a:pPr>
            <a:r>
              <a:rPr lang="zh-TW">
                <a:solidFill>
                  <a:srgbClr val="ADADAD"/>
                </a:solidFill>
              </a:rPr>
              <a:t>As annotations are tied up with different version of base text. Annotations cannot be merged without human intervention.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p:nvPr/>
        </p:nvSpPr>
        <p:spPr>
          <a:xfrm>
            <a:off x="7202325" y="1722013"/>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 如是我聞,一時,佛在舍衛國祗樹給孤獨園..........</a:t>
            </a:r>
            <a:endParaRPr/>
          </a:p>
        </p:txBody>
      </p:sp>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Multiple Insularized File</a:t>
            </a:r>
            <a:endParaRPr/>
          </a:p>
        </p:txBody>
      </p:sp>
      <p:sp>
        <p:nvSpPr>
          <p:cNvPr id="68" name="Google Shape;68;p15"/>
          <p:cNvSpPr/>
          <p:nvPr/>
        </p:nvSpPr>
        <p:spPr>
          <a:xfrm>
            <a:off x="2769575" y="1722025"/>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zh-TW"/>
              <a:t>如是我聞一時佛在舍衛國祗樹給孤獨園</a:t>
            </a:r>
            <a:endParaRPr b="1"/>
          </a:p>
        </p:txBody>
      </p:sp>
      <p:grpSp>
        <p:nvGrpSpPr>
          <p:cNvPr id="69" name="Google Shape;69;p15"/>
          <p:cNvGrpSpPr/>
          <p:nvPr/>
        </p:nvGrpSpPr>
        <p:grpSpPr>
          <a:xfrm>
            <a:off x="935500" y="3458150"/>
            <a:ext cx="589200" cy="776275"/>
            <a:chOff x="6275025" y="2966400"/>
            <a:chExt cx="589200" cy="776275"/>
          </a:xfrm>
        </p:grpSpPr>
        <p:sp>
          <p:nvSpPr>
            <p:cNvPr id="70" name="Google Shape;70;p15"/>
            <p:cNvSpPr/>
            <p:nvPr/>
          </p:nvSpPr>
          <p:spPr>
            <a:xfrm rot="-5400000">
              <a:off x="6331125" y="3209575"/>
              <a:ext cx="477000" cy="589200"/>
            </a:xfrm>
            <a:prstGeom prst="flowChartDelay">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5"/>
            <p:cNvSpPr/>
            <p:nvPr/>
          </p:nvSpPr>
          <p:spPr>
            <a:xfrm>
              <a:off x="6373275" y="2966400"/>
              <a:ext cx="392700" cy="374100"/>
            </a:xfrm>
            <a:prstGeom prst="ellipse">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2" name="Google Shape;72;p15"/>
          <p:cNvSpPr/>
          <p:nvPr/>
        </p:nvSpPr>
        <p:spPr>
          <a:xfrm>
            <a:off x="2863800" y="2287337"/>
            <a:ext cx="589200" cy="225900"/>
          </a:xfrm>
          <a:prstGeom prst="rect">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5"/>
          <p:cNvSpPr/>
          <p:nvPr/>
        </p:nvSpPr>
        <p:spPr>
          <a:xfrm>
            <a:off x="7508125" y="2513225"/>
            <a:ext cx="589200" cy="225900"/>
          </a:xfrm>
          <a:prstGeom prst="rect">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5"/>
          <p:cNvSpPr/>
          <p:nvPr/>
        </p:nvSpPr>
        <p:spPr>
          <a:xfrm>
            <a:off x="697075" y="1722025"/>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sp>
        <p:nvSpPr>
          <p:cNvPr id="75" name="Google Shape;75;p15"/>
          <p:cNvSpPr/>
          <p:nvPr/>
        </p:nvSpPr>
        <p:spPr>
          <a:xfrm>
            <a:off x="781450" y="1889550"/>
            <a:ext cx="414000" cy="225900"/>
          </a:xfrm>
          <a:prstGeom prst="rect">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5"/>
          <p:cNvSpPr/>
          <p:nvPr/>
        </p:nvSpPr>
        <p:spPr>
          <a:xfrm>
            <a:off x="4985950" y="1722025"/>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a:t>
            </a:r>
            <a:r>
              <a:rPr lang="zh-TW" sz="1800">
                <a:solidFill>
                  <a:schemeClr val="lt2"/>
                </a:solidFill>
              </a:rPr>
              <a:t>Insula一</a:t>
            </a:r>
            <a:r>
              <a:rPr lang="zh-TW"/>
              <a:t>一時，佛在舍衛國祗樹給孤獨園</a:t>
            </a:r>
            <a:endParaRPr/>
          </a:p>
        </p:txBody>
      </p:sp>
      <p:sp>
        <p:nvSpPr>
          <p:cNvPr id="77" name="Google Shape;77;p15"/>
          <p:cNvSpPr/>
          <p:nvPr/>
        </p:nvSpPr>
        <p:spPr>
          <a:xfrm>
            <a:off x="5454500" y="1722025"/>
            <a:ext cx="414000" cy="225900"/>
          </a:xfrm>
          <a:prstGeom prst="rect">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8" name="Google Shape;78;p15"/>
          <p:cNvGrpSpPr/>
          <p:nvPr/>
        </p:nvGrpSpPr>
        <p:grpSpPr>
          <a:xfrm>
            <a:off x="2983675" y="3473900"/>
            <a:ext cx="589200" cy="744763"/>
            <a:chOff x="2543225" y="3659225"/>
            <a:chExt cx="589200" cy="744763"/>
          </a:xfrm>
        </p:grpSpPr>
        <p:sp>
          <p:nvSpPr>
            <p:cNvPr id="79" name="Google Shape;79;p15"/>
            <p:cNvSpPr/>
            <p:nvPr/>
          </p:nvSpPr>
          <p:spPr>
            <a:xfrm rot="-5400000">
              <a:off x="2599325" y="3870888"/>
              <a:ext cx="477000" cy="589200"/>
            </a:xfrm>
            <a:prstGeom prst="flowChartDelay">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5"/>
            <p:cNvSpPr/>
            <p:nvPr/>
          </p:nvSpPr>
          <p:spPr>
            <a:xfrm>
              <a:off x="2641475" y="3659225"/>
              <a:ext cx="392700" cy="374100"/>
            </a:xfrm>
            <a:prstGeom prst="ellipse">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1" name="Google Shape;81;p15"/>
          <p:cNvGrpSpPr/>
          <p:nvPr/>
        </p:nvGrpSpPr>
        <p:grpSpPr>
          <a:xfrm>
            <a:off x="5200050" y="3458150"/>
            <a:ext cx="589200" cy="776275"/>
            <a:chOff x="6275025" y="2966400"/>
            <a:chExt cx="589200" cy="776275"/>
          </a:xfrm>
        </p:grpSpPr>
        <p:sp>
          <p:nvSpPr>
            <p:cNvPr id="82" name="Google Shape;82;p15"/>
            <p:cNvSpPr/>
            <p:nvPr/>
          </p:nvSpPr>
          <p:spPr>
            <a:xfrm rot="-5400000">
              <a:off x="6331125" y="3209575"/>
              <a:ext cx="477000" cy="589200"/>
            </a:xfrm>
            <a:prstGeom prst="flowChartDelay">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15"/>
            <p:cNvSpPr/>
            <p:nvPr/>
          </p:nvSpPr>
          <p:spPr>
            <a:xfrm>
              <a:off x="6373275" y="2966400"/>
              <a:ext cx="392700" cy="374100"/>
            </a:xfrm>
            <a:prstGeom prst="ellipse">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4" name="Google Shape;84;p15"/>
          <p:cNvGrpSpPr/>
          <p:nvPr/>
        </p:nvGrpSpPr>
        <p:grpSpPr>
          <a:xfrm>
            <a:off x="7416425" y="3458150"/>
            <a:ext cx="589200" cy="776275"/>
            <a:chOff x="6275025" y="2966400"/>
            <a:chExt cx="589200" cy="776275"/>
          </a:xfrm>
        </p:grpSpPr>
        <p:sp>
          <p:nvSpPr>
            <p:cNvPr id="85" name="Google Shape;85;p15"/>
            <p:cNvSpPr/>
            <p:nvPr/>
          </p:nvSpPr>
          <p:spPr>
            <a:xfrm rot="-5400000">
              <a:off x="6331125" y="3209575"/>
              <a:ext cx="477000" cy="589200"/>
            </a:xfrm>
            <a:prstGeom prst="flowChartDelay">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5"/>
            <p:cNvSpPr/>
            <p:nvPr/>
          </p:nvSpPr>
          <p:spPr>
            <a:xfrm>
              <a:off x="6373275" y="2966400"/>
              <a:ext cx="392700" cy="374100"/>
            </a:xfrm>
            <a:prstGeom prst="ellipse">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7" name="Google Shape;87;p15"/>
          <p:cNvSpPr/>
          <p:nvPr/>
        </p:nvSpPr>
        <p:spPr>
          <a:xfrm>
            <a:off x="331875" y="1225100"/>
            <a:ext cx="1747800" cy="3295800"/>
          </a:xfrm>
          <a:prstGeom prst="ellipse">
            <a:avLst/>
          </a:prstGeom>
          <a:noFill/>
          <a:ln cap="flat" cmpd="sng" w="9525">
            <a:solidFill>
              <a:srgbClr val="24FF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5"/>
          <p:cNvSpPr/>
          <p:nvPr/>
        </p:nvSpPr>
        <p:spPr>
          <a:xfrm>
            <a:off x="2381425" y="1225100"/>
            <a:ext cx="1747800" cy="3295800"/>
          </a:xfrm>
          <a:prstGeom prst="ellipse">
            <a:avLst/>
          </a:prstGeom>
          <a:noFill/>
          <a:ln cap="flat" cmpd="sng" w="9525">
            <a:solidFill>
              <a:srgbClr val="F8FF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5"/>
          <p:cNvSpPr/>
          <p:nvPr/>
        </p:nvSpPr>
        <p:spPr>
          <a:xfrm>
            <a:off x="4620738" y="1225100"/>
            <a:ext cx="1747800" cy="3295800"/>
          </a:xfrm>
          <a:prstGeom prst="ellipse">
            <a:avLst/>
          </a:prstGeom>
          <a:noFill/>
          <a:ln cap="flat" cmpd="sng" w="9525">
            <a:solidFill>
              <a:srgbClr val="FF000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5"/>
          <p:cNvSpPr/>
          <p:nvPr/>
        </p:nvSpPr>
        <p:spPr>
          <a:xfrm>
            <a:off x="6860063" y="1225100"/>
            <a:ext cx="1747800" cy="3295800"/>
          </a:xfrm>
          <a:prstGeom prst="ellipse">
            <a:avLst/>
          </a:prstGeom>
          <a:noFill/>
          <a:ln cap="flat" cmpd="sng" w="9525">
            <a:solidFill>
              <a:srgbClr val="00C1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Single Version Approach</a:t>
            </a:r>
            <a:endParaRPr/>
          </a:p>
          <a:p>
            <a:pPr indent="0" lvl="0" marL="0" rtl="0" algn="l">
              <a:spcBef>
                <a:spcPts val="0"/>
              </a:spcBef>
              <a:spcAft>
                <a:spcPts val="0"/>
              </a:spcAft>
              <a:buNone/>
            </a:pPr>
            <a:r>
              <a:t/>
            </a:r>
            <a:endParaRPr/>
          </a:p>
        </p:txBody>
      </p:sp>
      <p:sp>
        <p:nvSpPr>
          <p:cNvPr id="96" name="Google Shape;96;p16"/>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i="1" lang="zh-TW"/>
              <a:t>Do not make copy</a:t>
            </a:r>
            <a:r>
              <a:rPr lang="zh-TW"/>
              <a:t>, everyone should work on same XML/TEI file.</a:t>
            </a:r>
            <a:endParaRPr/>
          </a:p>
          <a:p>
            <a:pPr indent="0" lvl="0" marL="0" rtl="0" algn="l">
              <a:spcBef>
                <a:spcPts val="1600"/>
              </a:spcBef>
              <a:spcAft>
                <a:spcPts val="0"/>
              </a:spcAft>
              <a:buNone/>
            </a:pPr>
            <a:r>
              <a:rPr lang="zh-TW"/>
              <a:t>To make sure everyone working on same text have identical clones:</a:t>
            </a:r>
            <a:endParaRPr/>
          </a:p>
          <a:p>
            <a:pPr indent="-342900" lvl="0" marL="457200" rtl="0" algn="l">
              <a:spcBef>
                <a:spcPts val="1600"/>
              </a:spcBef>
              <a:spcAft>
                <a:spcPts val="0"/>
              </a:spcAft>
              <a:buSzPts val="1800"/>
              <a:buAutoNum type="arabicParenR"/>
            </a:pPr>
            <a:r>
              <a:rPr lang="zh-TW"/>
              <a:t>Single-write-multiple-read policy. </a:t>
            </a:r>
            <a:endParaRPr/>
          </a:p>
          <a:p>
            <a:pPr indent="-342900" lvl="0" marL="457200" rtl="0" algn="l">
              <a:spcBef>
                <a:spcPts val="0"/>
              </a:spcBef>
              <a:spcAft>
                <a:spcPts val="0"/>
              </a:spcAft>
              <a:buSzPts val="1800"/>
              <a:buAutoNum type="arabicParenR"/>
            </a:pPr>
            <a:r>
              <a:rPr lang="zh-TW"/>
              <a:t>Distributed Revision Control System  (Github) </a:t>
            </a:r>
            <a:endParaRPr/>
          </a:p>
          <a:p>
            <a:pPr indent="0" lvl="0" marL="0" rtl="0" algn="l">
              <a:spcBef>
                <a:spcPts val="1600"/>
              </a:spcBef>
              <a:spcAft>
                <a:spcPts val="1600"/>
              </a:spcAft>
              <a:buNone/>
            </a:pPr>
            <a:r>
              <a:rPr lang="zh-TW"/>
              <a:t>Even we can enforce everyone to work on same XML/TEI file</a:t>
            </a:r>
            <a:r>
              <a:rPr lang="zh-TW">
                <a:solidFill>
                  <a:srgbClr val="ADADAD"/>
                </a:solidFill>
              </a:rPr>
              <a:t>. It will become a big mess soon enough.</a:t>
            </a:r>
            <a:r>
              <a:rPr lang="zh-TW"/>
              <a:t> Imagine 50 students writing note on same text book.</a:t>
            </a:r>
            <a:br>
              <a:rPr lang="zh-TW"/>
            </a:b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Single Version Approach</a:t>
            </a:r>
            <a:endParaRPr/>
          </a:p>
        </p:txBody>
      </p:sp>
      <p:sp>
        <p:nvSpPr>
          <p:cNvPr id="102" name="Google Shape;102;p17"/>
          <p:cNvSpPr/>
          <p:nvPr/>
        </p:nvSpPr>
        <p:spPr>
          <a:xfrm>
            <a:off x="3862325" y="191045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grpSp>
        <p:nvGrpSpPr>
          <p:cNvPr id="103" name="Google Shape;103;p17"/>
          <p:cNvGrpSpPr/>
          <p:nvPr/>
        </p:nvGrpSpPr>
        <p:grpSpPr>
          <a:xfrm>
            <a:off x="5467625" y="3266975"/>
            <a:ext cx="589200" cy="776275"/>
            <a:chOff x="6275025" y="2966400"/>
            <a:chExt cx="589200" cy="776275"/>
          </a:xfrm>
        </p:grpSpPr>
        <p:sp>
          <p:nvSpPr>
            <p:cNvPr id="104" name="Google Shape;104;p17"/>
            <p:cNvSpPr/>
            <p:nvPr/>
          </p:nvSpPr>
          <p:spPr>
            <a:xfrm rot="-5400000">
              <a:off x="6331125" y="3209575"/>
              <a:ext cx="477000" cy="589200"/>
            </a:xfrm>
            <a:prstGeom prst="flowChartDelay">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7"/>
            <p:cNvSpPr/>
            <p:nvPr/>
          </p:nvSpPr>
          <p:spPr>
            <a:xfrm>
              <a:off x="6373275" y="2966400"/>
              <a:ext cx="392700" cy="374100"/>
            </a:xfrm>
            <a:prstGeom prst="ellipse">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6" name="Google Shape;106;p17"/>
          <p:cNvSpPr/>
          <p:nvPr/>
        </p:nvSpPr>
        <p:spPr>
          <a:xfrm>
            <a:off x="3937700" y="2475675"/>
            <a:ext cx="589200" cy="225900"/>
          </a:xfrm>
          <a:prstGeom prst="rect">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07" name="Google Shape;107;p17"/>
          <p:cNvGrpSpPr/>
          <p:nvPr/>
        </p:nvGrpSpPr>
        <p:grpSpPr>
          <a:xfrm>
            <a:off x="2699700" y="3266975"/>
            <a:ext cx="589200" cy="776275"/>
            <a:chOff x="6275025" y="2966400"/>
            <a:chExt cx="589200" cy="776275"/>
          </a:xfrm>
        </p:grpSpPr>
        <p:sp>
          <p:nvSpPr>
            <p:cNvPr id="108" name="Google Shape;108;p17"/>
            <p:cNvSpPr/>
            <p:nvPr/>
          </p:nvSpPr>
          <p:spPr>
            <a:xfrm rot="-5400000">
              <a:off x="6331125" y="3209575"/>
              <a:ext cx="477000" cy="589200"/>
            </a:xfrm>
            <a:prstGeom prst="flowChartDelay">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7"/>
            <p:cNvSpPr/>
            <p:nvPr/>
          </p:nvSpPr>
          <p:spPr>
            <a:xfrm>
              <a:off x="6373275" y="2966400"/>
              <a:ext cx="392700" cy="374100"/>
            </a:xfrm>
            <a:prstGeom prst="ellipse">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0" name="Google Shape;110;p17"/>
          <p:cNvGrpSpPr/>
          <p:nvPr/>
        </p:nvGrpSpPr>
        <p:grpSpPr>
          <a:xfrm>
            <a:off x="5337400" y="1304825"/>
            <a:ext cx="589200" cy="776275"/>
            <a:chOff x="6275025" y="2966400"/>
            <a:chExt cx="589200" cy="776275"/>
          </a:xfrm>
        </p:grpSpPr>
        <p:sp>
          <p:nvSpPr>
            <p:cNvPr id="111" name="Google Shape;111;p17"/>
            <p:cNvSpPr/>
            <p:nvPr/>
          </p:nvSpPr>
          <p:spPr>
            <a:xfrm rot="-5400000">
              <a:off x="6331125" y="3209575"/>
              <a:ext cx="477000" cy="589200"/>
            </a:xfrm>
            <a:prstGeom prst="flowChartDelay">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7"/>
            <p:cNvSpPr/>
            <p:nvPr/>
          </p:nvSpPr>
          <p:spPr>
            <a:xfrm>
              <a:off x="6373275" y="2966400"/>
              <a:ext cx="392700" cy="374100"/>
            </a:xfrm>
            <a:prstGeom prst="ellipse">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3" name="Google Shape;113;p17"/>
          <p:cNvGrpSpPr/>
          <p:nvPr/>
        </p:nvGrpSpPr>
        <p:grpSpPr>
          <a:xfrm>
            <a:off x="2815450" y="1304825"/>
            <a:ext cx="589200" cy="776275"/>
            <a:chOff x="6275025" y="2966400"/>
            <a:chExt cx="589200" cy="776275"/>
          </a:xfrm>
        </p:grpSpPr>
        <p:sp>
          <p:nvSpPr>
            <p:cNvPr id="114" name="Google Shape;114;p17"/>
            <p:cNvSpPr/>
            <p:nvPr/>
          </p:nvSpPr>
          <p:spPr>
            <a:xfrm rot="-5400000">
              <a:off x="6331125" y="3209575"/>
              <a:ext cx="477000" cy="589200"/>
            </a:xfrm>
            <a:prstGeom prst="flowChartDelay">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7"/>
            <p:cNvSpPr/>
            <p:nvPr/>
          </p:nvSpPr>
          <p:spPr>
            <a:xfrm>
              <a:off x="6373275" y="2966400"/>
              <a:ext cx="392700" cy="374100"/>
            </a:xfrm>
            <a:prstGeom prst="ellipse">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6" name="Google Shape;116;p17"/>
          <p:cNvSpPr/>
          <p:nvPr/>
        </p:nvSpPr>
        <p:spPr>
          <a:xfrm>
            <a:off x="4277400" y="2081100"/>
            <a:ext cx="414000" cy="225900"/>
          </a:xfrm>
          <a:prstGeom prst="rect">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7"/>
          <p:cNvSpPr/>
          <p:nvPr/>
        </p:nvSpPr>
        <p:spPr>
          <a:xfrm>
            <a:off x="4164025" y="2701575"/>
            <a:ext cx="527400" cy="225900"/>
          </a:xfrm>
          <a:prstGeom prst="rect">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7"/>
          <p:cNvSpPr/>
          <p:nvPr/>
        </p:nvSpPr>
        <p:spPr>
          <a:xfrm>
            <a:off x="3862325" y="2081100"/>
            <a:ext cx="414000" cy="225900"/>
          </a:xfrm>
          <a:prstGeom prst="rect">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7"/>
          <p:cNvSpPr txBox="1"/>
          <p:nvPr/>
        </p:nvSpPr>
        <p:spPr>
          <a:xfrm>
            <a:off x="1464825" y="4611325"/>
            <a:ext cx="6594300" cy="572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zh-TW" sz="1800">
                <a:solidFill>
                  <a:schemeClr val="lt2"/>
                </a:solidFill>
              </a:rPr>
              <a:t>“Too many cooks spoil the broth, Too many tags spoil the file.”</a:t>
            </a:r>
            <a:endParaRPr/>
          </a:p>
        </p:txBody>
      </p:sp>
      <p:sp>
        <p:nvSpPr>
          <p:cNvPr id="120" name="Google Shape;120;p17"/>
          <p:cNvSpPr/>
          <p:nvPr/>
        </p:nvSpPr>
        <p:spPr>
          <a:xfrm>
            <a:off x="1464825" y="1017725"/>
            <a:ext cx="5742900" cy="3469800"/>
          </a:xfrm>
          <a:prstGeom prst="ellipse">
            <a:avLst/>
          </a:prstGeom>
          <a:noFill/>
          <a:ln cap="flat" cmpd="sng" w="9525">
            <a:solidFill>
              <a:srgbClr val="EFEFE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Solution: Layered Document </a:t>
            </a:r>
            <a:endParaRPr/>
          </a:p>
        </p:txBody>
      </p:sp>
      <p:sp>
        <p:nvSpPr>
          <p:cNvPr id="126" name="Google Shape;126;p18"/>
          <p:cNvSpPr txBox="1"/>
          <p:nvPr>
            <p:ph idx="1" type="body"/>
          </p:nvPr>
        </p:nvSpPr>
        <p:spPr>
          <a:xfrm>
            <a:off x="311700" y="1085525"/>
            <a:ext cx="43044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Annotate on a separate layer.</a:t>
            </a:r>
            <a:endParaRPr/>
          </a:p>
          <a:p>
            <a:pPr indent="0" lvl="0" marL="0" rtl="0" algn="l">
              <a:spcBef>
                <a:spcPts val="1600"/>
              </a:spcBef>
              <a:spcAft>
                <a:spcPts val="0"/>
              </a:spcAft>
              <a:buNone/>
            </a:pPr>
            <a:r>
              <a:rPr lang="zh-TW"/>
              <a:t>layer works like a transparent film on top of base text, which </a:t>
            </a:r>
            <a:r>
              <a:rPr lang="zh-TW"/>
              <a:t>can be added, removed and combined easily.</a:t>
            </a:r>
            <a:endParaRPr/>
          </a:p>
          <a:p>
            <a:pPr indent="0" lvl="0" marL="0" rtl="0" algn="l">
              <a:spcBef>
                <a:spcPts val="1600"/>
              </a:spcBef>
              <a:spcAft>
                <a:spcPts val="0"/>
              </a:spcAft>
              <a:buNone/>
            </a:pPr>
            <a:r>
              <a:rPr lang="zh-TW"/>
              <a:t>Annotator has full control to his own layer, but cannot change the base text and layers created by other annotators without permission.</a:t>
            </a:r>
            <a:endParaRPr/>
          </a:p>
          <a:p>
            <a:pPr indent="0" lvl="0" marL="0" rtl="0" algn="l">
              <a:spcBef>
                <a:spcPts val="1600"/>
              </a:spcBef>
              <a:spcAft>
                <a:spcPts val="1600"/>
              </a:spcAft>
              <a:buNone/>
            </a:pPr>
            <a:r>
              <a:t/>
            </a:r>
            <a:endParaRPr b="1" sz="1050">
              <a:solidFill>
                <a:srgbClr val="252525"/>
              </a:solidFill>
              <a:highlight>
                <a:srgbClr val="FFFFFF"/>
              </a:highlight>
            </a:endParaRPr>
          </a:p>
        </p:txBody>
      </p:sp>
      <p:pic>
        <p:nvPicPr>
          <p:cNvPr descr="GUID-00CAC5EA-6F3F-4E7E-B93C-1D9420A1E91B-web.gif" id="127" name="Google Shape;127;p18"/>
          <p:cNvPicPr preferRelativeResize="0"/>
          <p:nvPr/>
        </p:nvPicPr>
        <p:blipFill>
          <a:blip r:embed="rId3">
            <a:alphaModFix/>
          </a:blip>
          <a:stretch>
            <a:fillRect/>
          </a:stretch>
        </p:blipFill>
        <p:spPr>
          <a:xfrm>
            <a:off x="5022300" y="1085525"/>
            <a:ext cx="3810000" cy="3810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9"/>
          <p:cNvSpPr/>
          <p:nvPr/>
        </p:nvSpPr>
        <p:spPr>
          <a:xfrm>
            <a:off x="2443638" y="123220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sp>
        <p:nvSpPr>
          <p:cNvPr id="133" name="Google Shape;133;p19"/>
          <p:cNvSpPr/>
          <p:nvPr/>
        </p:nvSpPr>
        <p:spPr>
          <a:xfrm>
            <a:off x="4471150" y="123220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sp>
        <p:nvSpPr>
          <p:cNvPr id="134" name="Google Shape;134;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Layered Document</a:t>
            </a:r>
            <a:endParaRPr/>
          </a:p>
        </p:txBody>
      </p:sp>
      <p:sp>
        <p:nvSpPr>
          <p:cNvPr id="135" name="Google Shape;135;p19"/>
          <p:cNvSpPr/>
          <p:nvPr/>
        </p:nvSpPr>
        <p:spPr>
          <a:xfrm>
            <a:off x="6694325" y="123220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sp>
        <p:nvSpPr>
          <p:cNvPr id="136" name="Google Shape;136;p19"/>
          <p:cNvSpPr/>
          <p:nvPr/>
        </p:nvSpPr>
        <p:spPr>
          <a:xfrm>
            <a:off x="7523925" y="2115450"/>
            <a:ext cx="589200" cy="225900"/>
          </a:xfrm>
          <a:prstGeom prst="rect">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9"/>
          <p:cNvSpPr/>
          <p:nvPr/>
        </p:nvSpPr>
        <p:spPr>
          <a:xfrm>
            <a:off x="7404025" y="1550138"/>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8" name="Google Shape;138;p19"/>
          <p:cNvGrpSpPr/>
          <p:nvPr/>
        </p:nvGrpSpPr>
        <p:grpSpPr>
          <a:xfrm>
            <a:off x="8208300" y="2897875"/>
            <a:ext cx="589200" cy="776275"/>
            <a:chOff x="6275025" y="2966400"/>
            <a:chExt cx="589200" cy="776275"/>
          </a:xfrm>
        </p:grpSpPr>
        <p:sp>
          <p:nvSpPr>
            <p:cNvPr id="139" name="Google Shape;139;p19"/>
            <p:cNvSpPr/>
            <p:nvPr/>
          </p:nvSpPr>
          <p:spPr>
            <a:xfrm rot="-5400000">
              <a:off x="6331125" y="3209575"/>
              <a:ext cx="477000" cy="589200"/>
            </a:xfrm>
            <a:prstGeom prst="flowChartDelay">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9"/>
            <p:cNvSpPr/>
            <p:nvPr/>
          </p:nvSpPr>
          <p:spPr>
            <a:xfrm>
              <a:off x="6373275" y="2966400"/>
              <a:ext cx="392700" cy="374100"/>
            </a:xfrm>
            <a:prstGeom prst="ellipse">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1" name="Google Shape;141;p19"/>
          <p:cNvSpPr/>
          <p:nvPr/>
        </p:nvSpPr>
        <p:spPr>
          <a:xfrm>
            <a:off x="732275" y="123220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grpSp>
        <p:nvGrpSpPr>
          <p:cNvPr id="142" name="Google Shape;142;p19"/>
          <p:cNvGrpSpPr/>
          <p:nvPr/>
        </p:nvGrpSpPr>
        <p:grpSpPr>
          <a:xfrm>
            <a:off x="522925" y="1380588"/>
            <a:ext cx="1017400" cy="1356525"/>
            <a:chOff x="2369325" y="1550138"/>
            <a:chExt cx="1017400" cy="1356525"/>
          </a:xfrm>
        </p:grpSpPr>
        <p:sp>
          <p:nvSpPr>
            <p:cNvPr id="143" name="Google Shape;143;p19"/>
            <p:cNvSpPr/>
            <p:nvPr/>
          </p:nvSpPr>
          <p:spPr>
            <a:xfrm>
              <a:off x="2369325" y="1550138"/>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9"/>
            <p:cNvSpPr/>
            <p:nvPr/>
          </p:nvSpPr>
          <p:spPr>
            <a:xfrm>
              <a:off x="2451550" y="1644450"/>
              <a:ext cx="589200" cy="225900"/>
            </a:xfrm>
            <a:prstGeom prst="rect">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5" name="Google Shape;145;p19"/>
          <p:cNvGrpSpPr/>
          <p:nvPr/>
        </p:nvGrpSpPr>
        <p:grpSpPr>
          <a:xfrm>
            <a:off x="143075" y="2803200"/>
            <a:ext cx="589200" cy="776275"/>
            <a:chOff x="6275025" y="2966400"/>
            <a:chExt cx="589200" cy="776275"/>
          </a:xfrm>
        </p:grpSpPr>
        <p:sp>
          <p:nvSpPr>
            <p:cNvPr id="146" name="Google Shape;146;p19"/>
            <p:cNvSpPr/>
            <p:nvPr/>
          </p:nvSpPr>
          <p:spPr>
            <a:xfrm rot="-5400000">
              <a:off x="6331125" y="3209575"/>
              <a:ext cx="477000" cy="589200"/>
            </a:xfrm>
            <a:prstGeom prst="flowChartDelay">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9"/>
            <p:cNvSpPr/>
            <p:nvPr/>
          </p:nvSpPr>
          <p:spPr>
            <a:xfrm>
              <a:off x="6373275" y="2966400"/>
              <a:ext cx="392700" cy="374100"/>
            </a:xfrm>
            <a:prstGeom prst="ellipse">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9"/>
          <p:cNvGrpSpPr/>
          <p:nvPr/>
        </p:nvGrpSpPr>
        <p:grpSpPr>
          <a:xfrm>
            <a:off x="2247975" y="1550125"/>
            <a:ext cx="1017400" cy="1356525"/>
            <a:chOff x="4596775" y="2906663"/>
            <a:chExt cx="1017400" cy="1356525"/>
          </a:xfrm>
        </p:grpSpPr>
        <p:sp>
          <p:nvSpPr>
            <p:cNvPr id="149" name="Google Shape;149;p19"/>
            <p:cNvSpPr/>
            <p:nvPr/>
          </p:nvSpPr>
          <p:spPr>
            <a:xfrm>
              <a:off x="4596775" y="2906663"/>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9"/>
            <p:cNvSpPr/>
            <p:nvPr/>
          </p:nvSpPr>
          <p:spPr>
            <a:xfrm>
              <a:off x="5049875" y="3012313"/>
              <a:ext cx="414000" cy="225900"/>
            </a:xfrm>
            <a:prstGeom prst="rect">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1" name="Google Shape;151;p19"/>
          <p:cNvGrpSpPr/>
          <p:nvPr/>
        </p:nvGrpSpPr>
        <p:grpSpPr>
          <a:xfrm>
            <a:off x="4825988" y="1380588"/>
            <a:ext cx="1017400" cy="1356525"/>
            <a:chOff x="6419938" y="3038538"/>
            <a:chExt cx="1017400" cy="1356525"/>
          </a:xfrm>
        </p:grpSpPr>
        <p:sp>
          <p:nvSpPr>
            <p:cNvPr id="152" name="Google Shape;152;p19"/>
            <p:cNvSpPr/>
            <p:nvPr/>
          </p:nvSpPr>
          <p:spPr>
            <a:xfrm>
              <a:off x="6419938" y="3038538"/>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9"/>
            <p:cNvSpPr/>
            <p:nvPr/>
          </p:nvSpPr>
          <p:spPr>
            <a:xfrm>
              <a:off x="6782875" y="3794325"/>
              <a:ext cx="527400" cy="225900"/>
            </a:xfrm>
            <a:prstGeom prst="rect">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9"/>
          <p:cNvGrpSpPr/>
          <p:nvPr/>
        </p:nvGrpSpPr>
        <p:grpSpPr>
          <a:xfrm>
            <a:off x="1974313" y="2803188"/>
            <a:ext cx="589200" cy="776275"/>
            <a:chOff x="6275025" y="2966400"/>
            <a:chExt cx="589200" cy="776275"/>
          </a:xfrm>
        </p:grpSpPr>
        <p:sp>
          <p:nvSpPr>
            <p:cNvPr id="155" name="Google Shape;155;p19"/>
            <p:cNvSpPr/>
            <p:nvPr/>
          </p:nvSpPr>
          <p:spPr>
            <a:xfrm rot="-5400000">
              <a:off x="6331125" y="3209575"/>
              <a:ext cx="477000" cy="589200"/>
            </a:xfrm>
            <a:prstGeom prst="flowChartDelay">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9"/>
            <p:cNvSpPr/>
            <p:nvPr/>
          </p:nvSpPr>
          <p:spPr>
            <a:xfrm>
              <a:off x="6373275" y="2966400"/>
              <a:ext cx="392700" cy="374100"/>
            </a:xfrm>
            <a:prstGeom prst="ellipse">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7" name="Google Shape;157;p19"/>
          <p:cNvGrpSpPr/>
          <p:nvPr/>
        </p:nvGrpSpPr>
        <p:grpSpPr>
          <a:xfrm>
            <a:off x="5632938" y="2803200"/>
            <a:ext cx="589200" cy="776275"/>
            <a:chOff x="6275025" y="2966400"/>
            <a:chExt cx="589200" cy="776275"/>
          </a:xfrm>
        </p:grpSpPr>
        <p:sp>
          <p:nvSpPr>
            <p:cNvPr id="158" name="Google Shape;158;p19"/>
            <p:cNvSpPr/>
            <p:nvPr/>
          </p:nvSpPr>
          <p:spPr>
            <a:xfrm rot="-5400000">
              <a:off x="6331125" y="3209575"/>
              <a:ext cx="477000" cy="589200"/>
            </a:xfrm>
            <a:prstGeom prst="flowChartDelay">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9"/>
            <p:cNvSpPr/>
            <p:nvPr/>
          </p:nvSpPr>
          <p:spPr>
            <a:xfrm>
              <a:off x="6373275" y="2966400"/>
              <a:ext cx="392700" cy="374100"/>
            </a:xfrm>
            <a:prstGeom prst="ellipse">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0" name="Google Shape;160;p19"/>
          <p:cNvSpPr/>
          <p:nvPr/>
        </p:nvSpPr>
        <p:spPr>
          <a:xfrm>
            <a:off x="3589538" y="3041850"/>
            <a:ext cx="1017400" cy="1356525"/>
          </a:xfrm>
          <a:prstGeom prst="flowChartProcess">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如是我聞一時佛在舍衛國祗樹給孤獨園</a:t>
            </a:r>
            <a:endParaRPr/>
          </a:p>
        </p:txBody>
      </p:sp>
      <p:sp>
        <p:nvSpPr>
          <p:cNvPr id="161" name="Google Shape;161;p19"/>
          <p:cNvSpPr/>
          <p:nvPr/>
        </p:nvSpPr>
        <p:spPr>
          <a:xfrm>
            <a:off x="4182625" y="4001750"/>
            <a:ext cx="589200" cy="225900"/>
          </a:xfrm>
          <a:prstGeom prst="rect">
            <a:avLst/>
          </a:prstGeom>
          <a:solidFill>
            <a:srgbClr val="F8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9"/>
          <p:cNvSpPr/>
          <p:nvPr/>
        </p:nvSpPr>
        <p:spPr>
          <a:xfrm>
            <a:off x="4522325" y="3607175"/>
            <a:ext cx="414000" cy="225900"/>
          </a:xfrm>
          <a:prstGeom prst="rect">
            <a:avLst/>
          </a:prstGeom>
          <a:solidFill>
            <a:srgbClr val="FF0009">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9"/>
          <p:cNvSpPr/>
          <p:nvPr/>
        </p:nvSpPr>
        <p:spPr>
          <a:xfrm>
            <a:off x="4408950" y="4227650"/>
            <a:ext cx="527400" cy="225900"/>
          </a:xfrm>
          <a:prstGeom prst="rect">
            <a:avLst/>
          </a:prstGeom>
          <a:solidFill>
            <a:srgbClr val="00C1FF">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9"/>
          <p:cNvSpPr/>
          <p:nvPr/>
        </p:nvSpPr>
        <p:spPr>
          <a:xfrm>
            <a:off x="4107250" y="3607175"/>
            <a:ext cx="414000" cy="225900"/>
          </a:xfrm>
          <a:prstGeom prst="rect">
            <a:avLst/>
          </a:prstGeom>
          <a:solidFill>
            <a:srgbClr val="24FF00">
              <a:alpha val="55229"/>
            </a:srgbClr>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9"/>
          <p:cNvSpPr/>
          <p:nvPr/>
        </p:nvSpPr>
        <p:spPr>
          <a:xfrm>
            <a:off x="3754425" y="3097025"/>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6" name="Google Shape;166;p19"/>
          <p:cNvGrpSpPr/>
          <p:nvPr/>
        </p:nvGrpSpPr>
        <p:grpSpPr>
          <a:xfrm>
            <a:off x="5203661" y="4001744"/>
            <a:ext cx="924278" cy="1144617"/>
            <a:chOff x="6275025" y="2966400"/>
            <a:chExt cx="589200" cy="776275"/>
          </a:xfrm>
        </p:grpSpPr>
        <p:sp>
          <p:nvSpPr>
            <p:cNvPr id="167" name="Google Shape;167;p19"/>
            <p:cNvSpPr/>
            <p:nvPr/>
          </p:nvSpPr>
          <p:spPr>
            <a:xfrm rot="-5400000">
              <a:off x="6331125" y="3209575"/>
              <a:ext cx="477000" cy="589200"/>
            </a:xfrm>
            <a:prstGeom prst="flowChartDelay">
              <a:avLst/>
            </a:prstGeom>
            <a:solidFill>
              <a:srgbClr val="AD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9"/>
            <p:cNvSpPr/>
            <p:nvPr/>
          </p:nvSpPr>
          <p:spPr>
            <a:xfrm>
              <a:off x="6373275" y="2966400"/>
              <a:ext cx="392700" cy="374100"/>
            </a:xfrm>
            <a:prstGeom prst="ellipse">
              <a:avLst/>
            </a:prstGeom>
            <a:solidFill>
              <a:srgbClr val="ADADAD"/>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9" name="Google Shape;169;p19"/>
          <p:cNvSpPr/>
          <p:nvPr/>
        </p:nvSpPr>
        <p:spPr>
          <a:xfrm>
            <a:off x="3961575" y="3326038"/>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9"/>
          <p:cNvSpPr/>
          <p:nvPr/>
        </p:nvSpPr>
        <p:spPr>
          <a:xfrm>
            <a:off x="3805575" y="3211463"/>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9"/>
          <p:cNvSpPr/>
          <p:nvPr/>
        </p:nvSpPr>
        <p:spPr>
          <a:xfrm>
            <a:off x="4063300" y="3439088"/>
            <a:ext cx="1017400" cy="1356525"/>
          </a:xfrm>
          <a:prstGeom prst="flowChartProcess">
            <a:avLst/>
          </a:prstGeom>
          <a:noFill/>
          <a:ln cap="flat" cmpd="sng" w="1905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0"/>
          <p:cNvSpPr txBox="1"/>
          <p:nvPr>
            <p:ph type="title"/>
          </p:nvPr>
        </p:nvSpPr>
        <p:spPr>
          <a:xfrm>
            <a:off x="311700" y="445025"/>
            <a:ext cx="4371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Copy&amp;paste                 vs        </a:t>
            </a:r>
            <a:endParaRPr/>
          </a:p>
        </p:txBody>
      </p:sp>
      <p:sp>
        <p:nvSpPr>
          <p:cNvPr id="177" name="Google Shape;177;p20"/>
          <p:cNvSpPr/>
          <p:nvPr/>
        </p:nvSpPr>
        <p:spPr>
          <a:xfrm>
            <a:off x="366225" y="1641250"/>
            <a:ext cx="1115400" cy="1681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0"/>
          <p:cNvSpPr/>
          <p:nvPr/>
        </p:nvSpPr>
        <p:spPr>
          <a:xfrm>
            <a:off x="2130625" y="1641250"/>
            <a:ext cx="1115400" cy="1681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20"/>
          <p:cNvSpPr/>
          <p:nvPr/>
        </p:nvSpPr>
        <p:spPr>
          <a:xfrm>
            <a:off x="5026975" y="1641250"/>
            <a:ext cx="1115400" cy="1681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20"/>
          <p:cNvSpPr/>
          <p:nvPr/>
        </p:nvSpPr>
        <p:spPr>
          <a:xfrm>
            <a:off x="7057750" y="1482525"/>
            <a:ext cx="1115400" cy="16812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zh-TW"/>
              <a:t>xxxxx</a:t>
            </a:r>
            <a:br>
              <a:rPr lang="zh-TW"/>
            </a:br>
            <a:r>
              <a:rPr lang="zh-TW"/>
              <a:t>xxxxx</a:t>
            </a:r>
            <a:endParaRPr/>
          </a:p>
          <a:p>
            <a:pPr indent="0" lvl="0" marL="0" rtl="0" algn="l">
              <a:spcBef>
                <a:spcPts val="0"/>
              </a:spcBef>
              <a:spcAft>
                <a:spcPts val="0"/>
              </a:spcAft>
              <a:buNone/>
            </a:pPr>
            <a:r>
              <a:rPr lang="zh-TW">
                <a:solidFill>
                  <a:srgbClr val="24FF00"/>
                </a:solidFill>
              </a:rPr>
              <a:t>[0,4,”da8”]</a:t>
            </a:r>
            <a:endParaRPr>
              <a:solidFill>
                <a:srgbClr val="24FF00"/>
              </a:solidFill>
            </a:endParaRPr>
          </a:p>
          <a:p>
            <a:pPr indent="0" lvl="0" marL="0" rtl="0" algn="l">
              <a:spcBef>
                <a:spcPts val="0"/>
              </a:spcBef>
              <a:spcAft>
                <a:spcPts val="0"/>
              </a:spcAft>
              <a:buNone/>
            </a:pPr>
            <a:r>
              <a:rPr lang="zh-TW"/>
              <a:t>xxxxxx</a:t>
            </a:r>
            <a:endParaRPr/>
          </a:p>
          <a:p>
            <a:pPr indent="0" lvl="0" marL="0" rtl="0" algn="l">
              <a:spcBef>
                <a:spcPts val="0"/>
              </a:spcBef>
              <a:spcAft>
                <a:spcPts val="0"/>
              </a:spcAft>
              <a:buNone/>
            </a:pPr>
            <a:r>
              <a:rPr lang="zh-TW"/>
              <a:t>xxxxx</a:t>
            </a:r>
            <a:endParaRPr/>
          </a:p>
          <a:p>
            <a:pPr indent="0" lvl="0" marL="0" rtl="0" algn="l">
              <a:spcBef>
                <a:spcPts val="0"/>
              </a:spcBef>
              <a:spcAft>
                <a:spcPts val="0"/>
              </a:spcAft>
              <a:buNone/>
            </a:pPr>
            <a:r>
              <a:rPr lang="zh-TW"/>
              <a:t>xxxx</a:t>
            </a:r>
            <a:endParaRPr/>
          </a:p>
        </p:txBody>
      </p:sp>
      <p:sp>
        <p:nvSpPr>
          <p:cNvPr id="181" name="Google Shape;181;p20"/>
          <p:cNvSpPr txBox="1"/>
          <p:nvPr/>
        </p:nvSpPr>
        <p:spPr>
          <a:xfrm>
            <a:off x="311700" y="1321188"/>
            <a:ext cx="2147400" cy="31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Source </a:t>
            </a:r>
            <a:r>
              <a:rPr lang="zh-TW">
                <a:solidFill>
                  <a:srgbClr val="FFFFFF"/>
                </a:solidFill>
              </a:rPr>
              <a:t>Document</a:t>
            </a:r>
            <a:endParaRPr>
              <a:solidFill>
                <a:srgbClr val="FFFFFF"/>
              </a:solidFill>
            </a:endParaRPr>
          </a:p>
        </p:txBody>
      </p:sp>
      <p:sp>
        <p:nvSpPr>
          <p:cNvPr id="182" name="Google Shape;182;p20"/>
          <p:cNvSpPr txBox="1"/>
          <p:nvPr/>
        </p:nvSpPr>
        <p:spPr>
          <a:xfrm>
            <a:off x="2005713" y="1319213"/>
            <a:ext cx="2255700" cy="39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Target D</a:t>
            </a:r>
            <a:r>
              <a:rPr lang="zh-TW">
                <a:solidFill>
                  <a:srgbClr val="FFFFFF"/>
                </a:solidFill>
              </a:rPr>
              <a:t>ocument</a:t>
            </a:r>
            <a:br>
              <a:rPr lang="zh-TW">
                <a:solidFill>
                  <a:srgbClr val="FFFFFF"/>
                </a:solidFill>
              </a:rPr>
            </a:br>
            <a:endParaRPr>
              <a:solidFill>
                <a:srgbClr val="FFFFFF"/>
              </a:solidFill>
            </a:endParaRPr>
          </a:p>
        </p:txBody>
      </p:sp>
      <p:sp>
        <p:nvSpPr>
          <p:cNvPr id="183" name="Google Shape;183;p20"/>
          <p:cNvSpPr txBox="1"/>
          <p:nvPr/>
        </p:nvSpPr>
        <p:spPr>
          <a:xfrm>
            <a:off x="4936750" y="1306825"/>
            <a:ext cx="1681200" cy="31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Source Document</a:t>
            </a:r>
            <a:endParaRPr>
              <a:solidFill>
                <a:srgbClr val="FFFFFF"/>
              </a:solidFill>
            </a:endParaRPr>
          </a:p>
        </p:txBody>
      </p:sp>
      <p:sp>
        <p:nvSpPr>
          <p:cNvPr id="184" name="Google Shape;184;p20"/>
          <p:cNvSpPr txBox="1"/>
          <p:nvPr/>
        </p:nvSpPr>
        <p:spPr>
          <a:xfrm>
            <a:off x="7057750" y="1166325"/>
            <a:ext cx="1807800" cy="31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Internally</a:t>
            </a:r>
            <a:endParaRPr>
              <a:solidFill>
                <a:srgbClr val="FFFFFF"/>
              </a:solidFill>
            </a:endParaRPr>
          </a:p>
        </p:txBody>
      </p:sp>
      <p:sp>
        <p:nvSpPr>
          <p:cNvPr id="185" name="Google Shape;185;p20"/>
          <p:cNvSpPr/>
          <p:nvPr/>
        </p:nvSpPr>
        <p:spPr>
          <a:xfrm>
            <a:off x="449450" y="1940875"/>
            <a:ext cx="982200" cy="216300"/>
          </a:xfrm>
          <a:prstGeom prst="rect">
            <a:avLst/>
          </a:prstGeom>
          <a:solidFill>
            <a:schemeClr val="lt2"/>
          </a:solidFill>
          <a:ln cap="flat" cmpd="sng" w="9525">
            <a:solidFill>
              <a:srgbClr val="00FF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a:t>
            </a:r>
            <a:endParaRPr/>
          </a:p>
        </p:txBody>
      </p:sp>
      <p:sp>
        <p:nvSpPr>
          <p:cNvPr id="186" name="Google Shape;186;p20"/>
          <p:cNvSpPr/>
          <p:nvPr/>
        </p:nvSpPr>
        <p:spPr>
          <a:xfrm>
            <a:off x="2372125" y="2020325"/>
            <a:ext cx="1115400" cy="216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rPr lang="zh-TW"/>
              <a:t>xxxx</a:t>
            </a:r>
            <a:endParaRPr/>
          </a:p>
          <a:p>
            <a:pPr indent="0" lvl="0" marL="0" rtl="0" algn="l">
              <a:spcBef>
                <a:spcPts val="0"/>
              </a:spcBef>
              <a:spcAft>
                <a:spcPts val="0"/>
              </a:spcAft>
              <a:buNone/>
            </a:pPr>
            <a:r>
              <a:rPr lang="zh-TW"/>
              <a:t>xxxxx</a:t>
            </a:r>
            <a:endParaRPr/>
          </a:p>
          <a:p>
            <a:pPr indent="0" lvl="0" marL="0" rtl="0" algn="l">
              <a:spcBef>
                <a:spcPts val="0"/>
              </a:spcBef>
              <a:spcAft>
                <a:spcPts val="0"/>
              </a:spcAft>
              <a:buNone/>
            </a:pPr>
            <a:r>
              <a:rPr lang="zh-TW"/>
              <a:t>如是我聞</a:t>
            </a:r>
            <a:r>
              <a:rPr lang="zh-TW"/>
              <a:t>xxxx</a:t>
            </a:r>
            <a:endParaRPr/>
          </a:p>
          <a:p>
            <a:pPr indent="0" lvl="0" marL="0" rtl="0" algn="l">
              <a:spcBef>
                <a:spcPts val="0"/>
              </a:spcBef>
              <a:spcAft>
                <a:spcPts val="0"/>
              </a:spcAft>
              <a:buNone/>
            </a:pPr>
            <a:r>
              <a:rPr lang="zh-TW"/>
              <a:t>xxxxx</a:t>
            </a:r>
            <a:endParaRPr/>
          </a:p>
        </p:txBody>
      </p:sp>
      <p:sp>
        <p:nvSpPr>
          <p:cNvPr id="187" name="Google Shape;187;p20"/>
          <p:cNvSpPr/>
          <p:nvPr/>
        </p:nvSpPr>
        <p:spPr>
          <a:xfrm>
            <a:off x="5060375" y="1804075"/>
            <a:ext cx="982200" cy="216300"/>
          </a:xfrm>
          <a:prstGeom prst="rect">
            <a:avLst/>
          </a:prstGeom>
          <a:solidFill>
            <a:schemeClr val="lt2"/>
          </a:solidFill>
          <a:ln cap="flat" cmpd="sng" w="9525">
            <a:solidFill>
              <a:srgbClr val="00FF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如是我聞</a:t>
            </a:r>
            <a:endParaRPr/>
          </a:p>
        </p:txBody>
      </p:sp>
      <p:sp>
        <p:nvSpPr>
          <p:cNvPr id="188" name="Google Shape;188;p20"/>
          <p:cNvSpPr/>
          <p:nvPr/>
        </p:nvSpPr>
        <p:spPr>
          <a:xfrm>
            <a:off x="7057750" y="3479925"/>
            <a:ext cx="1115400" cy="14406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zh-TW"/>
              <a:t>xxxxx</a:t>
            </a:r>
            <a:endParaRPr/>
          </a:p>
          <a:p>
            <a:pPr indent="0" lvl="0" marL="0" rtl="0" algn="l">
              <a:spcBef>
                <a:spcPts val="0"/>
              </a:spcBef>
              <a:spcAft>
                <a:spcPts val="0"/>
              </a:spcAft>
              <a:buNone/>
            </a:pPr>
            <a:r>
              <a:rPr lang="zh-TW"/>
              <a:t>xxxxx</a:t>
            </a:r>
            <a:endParaRPr/>
          </a:p>
          <a:p>
            <a:pPr indent="0" lvl="0" marL="0" rtl="0" algn="l">
              <a:spcBef>
                <a:spcPts val="0"/>
              </a:spcBef>
              <a:spcAft>
                <a:spcPts val="0"/>
              </a:spcAft>
              <a:buNone/>
            </a:pPr>
            <a:r>
              <a:rPr lang="zh-TW">
                <a:solidFill>
                  <a:srgbClr val="24FF00"/>
                </a:solidFill>
              </a:rPr>
              <a:t>如是我聞</a:t>
            </a:r>
            <a:endParaRPr>
              <a:solidFill>
                <a:srgbClr val="24FF00"/>
              </a:solidFill>
            </a:endParaRPr>
          </a:p>
          <a:p>
            <a:pPr indent="0" lvl="0" marL="0" rtl="0" algn="l">
              <a:spcBef>
                <a:spcPts val="0"/>
              </a:spcBef>
              <a:spcAft>
                <a:spcPts val="0"/>
              </a:spcAft>
              <a:buNone/>
            </a:pPr>
            <a:r>
              <a:rPr lang="zh-TW"/>
              <a:t>xxxxxx</a:t>
            </a:r>
            <a:endParaRPr/>
          </a:p>
          <a:p>
            <a:pPr indent="0" lvl="0" marL="0" rtl="0" algn="l">
              <a:spcBef>
                <a:spcPts val="0"/>
              </a:spcBef>
              <a:spcAft>
                <a:spcPts val="0"/>
              </a:spcAft>
              <a:buNone/>
            </a:pPr>
            <a:r>
              <a:rPr lang="zh-TW"/>
              <a:t>xxxxx</a:t>
            </a:r>
            <a:endParaRPr/>
          </a:p>
          <a:p>
            <a:pPr indent="0" lvl="0" marL="0" rtl="0" algn="l">
              <a:spcBef>
                <a:spcPts val="0"/>
              </a:spcBef>
              <a:spcAft>
                <a:spcPts val="0"/>
              </a:spcAft>
              <a:buNone/>
            </a:pPr>
            <a:r>
              <a:rPr lang="zh-TW"/>
              <a:t>xxxx</a:t>
            </a:r>
            <a:endParaRPr/>
          </a:p>
        </p:txBody>
      </p:sp>
      <p:sp>
        <p:nvSpPr>
          <p:cNvPr id="189" name="Google Shape;189;p20"/>
          <p:cNvSpPr txBox="1"/>
          <p:nvPr/>
        </p:nvSpPr>
        <p:spPr>
          <a:xfrm>
            <a:off x="7057750" y="3163725"/>
            <a:ext cx="1807800" cy="31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Visually</a:t>
            </a:r>
            <a:endParaRPr>
              <a:solidFill>
                <a:srgbClr val="FFFFFF"/>
              </a:solidFill>
            </a:endParaRPr>
          </a:p>
        </p:txBody>
      </p:sp>
      <p:cxnSp>
        <p:nvCxnSpPr>
          <p:cNvPr id="190" name="Google Shape;190;p20"/>
          <p:cNvCxnSpPr>
            <a:stCxn id="180" idx="1"/>
            <a:endCxn id="187" idx="3"/>
          </p:cNvCxnSpPr>
          <p:nvPr/>
        </p:nvCxnSpPr>
        <p:spPr>
          <a:xfrm rot="10800000">
            <a:off x="6042550" y="1912125"/>
            <a:ext cx="1015200" cy="411000"/>
          </a:xfrm>
          <a:prstGeom prst="straightConnector1">
            <a:avLst/>
          </a:prstGeom>
          <a:noFill/>
          <a:ln cap="flat" cmpd="sng" w="9525">
            <a:solidFill>
              <a:srgbClr val="F3F3F3"/>
            </a:solidFill>
            <a:prstDash val="solid"/>
            <a:round/>
            <a:headEnd len="med" w="med" type="none"/>
            <a:tailEnd len="med" w="med" type="stealth"/>
          </a:ln>
        </p:spPr>
      </p:cxnSp>
      <p:sp>
        <p:nvSpPr>
          <p:cNvPr id="191" name="Google Shape;191;p20"/>
          <p:cNvSpPr/>
          <p:nvPr/>
        </p:nvSpPr>
        <p:spPr>
          <a:xfrm>
            <a:off x="631650" y="3981250"/>
            <a:ext cx="2255700" cy="723000"/>
          </a:xfrm>
          <a:prstGeom prst="rect">
            <a:avLst/>
          </a:prstGeom>
          <a:solidFill>
            <a:srgbClr val="43434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zh-TW">
                <a:solidFill>
                  <a:srgbClr val="4A86E8"/>
                </a:solidFill>
              </a:rPr>
              <a:t>System Clipboard</a:t>
            </a:r>
            <a:endParaRPr>
              <a:solidFill>
                <a:srgbClr val="4A86E8"/>
              </a:solidFill>
            </a:endParaRPr>
          </a:p>
        </p:txBody>
      </p:sp>
      <p:cxnSp>
        <p:nvCxnSpPr>
          <p:cNvPr id="192" name="Google Shape;192;p20"/>
          <p:cNvCxnSpPr>
            <a:stCxn id="177" idx="2"/>
          </p:cNvCxnSpPr>
          <p:nvPr/>
        </p:nvCxnSpPr>
        <p:spPr>
          <a:xfrm>
            <a:off x="923925" y="3322450"/>
            <a:ext cx="68700" cy="568500"/>
          </a:xfrm>
          <a:prstGeom prst="straightConnector1">
            <a:avLst/>
          </a:prstGeom>
          <a:noFill/>
          <a:ln cap="flat" cmpd="sng" w="9525">
            <a:solidFill>
              <a:srgbClr val="EFEFEF"/>
            </a:solidFill>
            <a:prstDash val="solid"/>
            <a:round/>
            <a:headEnd len="med" w="med" type="none"/>
            <a:tailEnd len="med" w="med" type="stealth"/>
          </a:ln>
        </p:spPr>
      </p:cxnSp>
      <p:cxnSp>
        <p:nvCxnSpPr>
          <p:cNvPr id="193" name="Google Shape;193;p20"/>
          <p:cNvCxnSpPr>
            <a:endCxn id="178" idx="2"/>
          </p:cNvCxnSpPr>
          <p:nvPr/>
        </p:nvCxnSpPr>
        <p:spPr>
          <a:xfrm flipH="1" rot="10800000">
            <a:off x="2634925" y="3322450"/>
            <a:ext cx="53400" cy="604800"/>
          </a:xfrm>
          <a:prstGeom prst="straightConnector1">
            <a:avLst/>
          </a:prstGeom>
          <a:noFill/>
          <a:ln cap="flat" cmpd="sng" w="9525">
            <a:solidFill>
              <a:srgbClr val="F3F3F3"/>
            </a:solidFill>
            <a:prstDash val="solid"/>
            <a:round/>
            <a:headEnd len="med" w="med" type="none"/>
            <a:tailEnd len="med" w="med" type="stealth"/>
          </a:ln>
        </p:spPr>
      </p:cxnSp>
      <p:sp>
        <p:nvSpPr>
          <p:cNvPr id="194" name="Google Shape;194;p20"/>
          <p:cNvSpPr txBox="1"/>
          <p:nvPr/>
        </p:nvSpPr>
        <p:spPr>
          <a:xfrm>
            <a:off x="2671000" y="3539000"/>
            <a:ext cx="1227300" cy="21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Ctrl+V</a:t>
            </a:r>
            <a:endParaRPr>
              <a:solidFill>
                <a:srgbClr val="FFFFFF"/>
              </a:solidFill>
            </a:endParaRPr>
          </a:p>
        </p:txBody>
      </p:sp>
      <p:sp>
        <p:nvSpPr>
          <p:cNvPr id="195" name="Google Shape;195;p20"/>
          <p:cNvSpPr txBox="1"/>
          <p:nvPr/>
        </p:nvSpPr>
        <p:spPr>
          <a:xfrm>
            <a:off x="204350" y="3543700"/>
            <a:ext cx="1227300" cy="21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zh-TW">
                <a:solidFill>
                  <a:srgbClr val="FFFFFF"/>
                </a:solidFill>
              </a:rPr>
              <a:t>Ctrl+C</a:t>
            </a:r>
            <a:endParaRPr>
              <a:solidFill>
                <a:srgbClr val="FFFFFF"/>
              </a:solidFill>
            </a:endParaRPr>
          </a:p>
        </p:txBody>
      </p:sp>
      <p:sp>
        <p:nvSpPr>
          <p:cNvPr id="196" name="Google Shape;196;p20"/>
          <p:cNvSpPr txBox="1"/>
          <p:nvPr>
            <p:ph type="title"/>
          </p:nvPr>
        </p:nvSpPr>
        <p:spPr>
          <a:xfrm>
            <a:off x="5060375" y="164025"/>
            <a:ext cx="54183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Text pointer in </a:t>
            </a:r>
            <a:br>
              <a:rPr lang="zh-TW"/>
            </a:br>
            <a:r>
              <a:rPr lang="zh-TW"/>
              <a:t>Layered  Document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TW"/>
              <a:t>A Prototype of Layered Document system</a:t>
            </a:r>
            <a:endParaRPr/>
          </a:p>
        </p:txBody>
      </p:sp>
      <p:sp>
        <p:nvSpPr>
          <p:cNvPr id="202" name="Google Shape;202;p21"/>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arenR"/>
            </a:pPr>
            <a:r>
              <a:rPr lang="zh-TW"/>
              <a:t>Web based layered text editor</a:t>
            </a:r>
            <a:endParaRPr/>
          </a:p>
          <a:p>
            <a:pPr indent="-342900" lvl="0" marL="457200" marR="0" rtl="0" algn="l">
              <a:lnSpc>
                <a:spcPct val="115000"/>
              </a:lnSpc>
              <a:spcBef>
                <a:spcPts val="0"/>
              </a:spcBef>
              <a:spcAft>
                <a:spcPts val="0"/>
              </a:spcAft>
              <a:buClr>
                <a:schemeClr val="lt2"/>
              </a:buClr>
              <a:buSzPts val="1800"/>
              <a:buFont typeface="Arial"/>
              <a:buAutoNum type="arabicParenR"/>
            </a:pPr>
            <a:r>
              <a:rPr lang="zh-TW"/>
              <a:t>100% Javascript</a:t>
            </a:r>
            <a:endParaRPr/>
          </a:p>
          <a:p>
            <a:pPr indent="-342900" lvl="0" marL="457200" marR="0" rtl="0" algn="l">
              <a:lnSpc>
                <a:spcPct val="115000"/>
              </a:lnSpc>
              <a:spcBef>
                <a:spcPts val="0"/>
              </a:spcBef>
              <a:spcAft>
                <a:spcPts val="0"/>
              </a:spcAft>
              <a:buSzPts val="1800"/>
              <a:buAutoNum type="arabicParenR"/>
            </a:pPr>
            <a:r>
              <a:rPr lang="zh-TW"/>
              <a:t>Highly customizable</a:t>
            </a:r>
            <a:endParaRPr/>
          </a:p>
          <a:p>
            <a:pPr indent="-342900" lvl="0" marL="457200" marR="0" rtl="0" algn="l">
              <a:lnSpc>
                <a:spcPct val="115000"/>
              </a:lnSpc>
              <a:spcBef>
                <a:spcPts val="0"/>
              </a:spcBef>
              <a:spcAft>
                <a:spcPts val="0"/>
              </a:spcAft>
              <a:buSzPts val="1800"/>
              <a:buAutoNum type="arabicParenR"/>
            </a:pPr>
            <a:r>
              <a:rPr lang="zh-TW"/>
              <a:t>Optional tree structure (for Kepan)</a:t>
            </a:r>
            <a:endParaRPr/>
          </a:p>
          <a:p>
            <a:pPr indent="-317500" lvl="1" marL="914400" marR="0" rtl="0" algn="l">
              <a:lnSpc>
                <a:spcPct val="115000"/>
              </a:lnSpc>
              <a:spcBef>
                <a:spcPts val="0"/>
              </a:spcBef>
              <a:spcAft>
                <a:spcPts val="0"/>
              </a:spcAft>
              <a:buSzPts val="1400"/>
              <a:buAutoNum type="alphaLcParenR"/>
            </a:pPr>
            <a:r>
              <a:rPr lang="zh-TW"/>
              <a:t>XML has to be an valid tree structure in memory (as required by Document-Object-Model)</a:t>
            </a:r>
            <a:endParaRPr/>
          </a:p>
          <a:p>
            <a:pPr indent="-317500" lvl="1" marL="914400" marR="0" rtl="0" algn="l">
              <a:lnSpc>
                <a:spcPct val="115000"/>
              </a:lnSpc>
              <a:spcBef>
                <a:spcPts val="0"/>
              </a:spcBef>
              <a:spcAft>
                <a:spcPts val="0"/>
              </a:spcAft>
              <a:buSzPts val="1400"/>
              <a:buAutoNum type="alphaLcParenR"/>
            </a:pPr>
            <a:r>
              <a:rPr lang="zh-TW"/>
              <a:t>Tree structure prevents simple slicing and merging of XML files.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