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72511d050a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72511d050a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72511d050a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72511d050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72511d050a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72511d050a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72511d050a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72511d050a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72511d050a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72511d050a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2511d050a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2511d050a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2511d050a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72511d050a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72511d050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72511d050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4940e45a77f6e33a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4940e45a77f6e33a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72511d050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72511d050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72511d050a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72511d050a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hanziku.github.io/hzpx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079650" y="744575"/>
            <a:ext cx="5752500" cy="15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漢字編碼與應用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76300" y="2834125"/>
            <a:ext cx="5655900" cy="230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葉健欣（善那)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漢語大字典修訂講座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四川大學 文學與新聞學院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2024.5.31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0" y="-15950"/>
            <a:ext cx="307967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漢字拼形 組字系統 原理</a:t>
            </a:r>
            <a:endParaRPr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700" u="sng">
                <a:solidFill>
                  <a:schemeClr val="hlink"/>
                </a:solidFill>
                <a:hlinkClick r:id="rId3"/>
              </a:rPr>
              <a:t>https://hanziku.github.io/hzpx/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700"/>
              <a:t>e.g </a:t>
            </a:r>
            <a:r>
              <a:rPr lang="zh-TW" sz="2700">
                <a:solidFill>
                  <a:srgbClr val="00FFFF"/>
                </a:solidFill>
              </a:rPr>
              <a:t>初衤礻</a:t>
            </a:r>
            <a:endParaRPr sz="2700">
              <a:solidFill>
                <a:srgbClr val="00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700"/>
              <a:t>一）系統 調取</a:t>
            </a:r>
            <a:r>
              <a:rPr lang="zh-TW" sz="2700">
                <a:solidFill>
                  <a:srgbClr val="00FFFF"/>
                </a:solidFill>
              </a:rPr>
              <a:t>初</a:t>
            </a:r>
            <a:r>
              <a:rPr lang="zh-TW" sz="2700"/>
              <a:t>的構字信息。</a:t>
            </a:r>
            <a:r>
              <a:rPr lang="zh-TW" sz="2700"/>
              <a:t>即</a:t>
            </a:r>
            <a:r>
              <a:rPr lang="zh-TW" sz="2700">
                <a:solidFill>
                  <a:srgbClr val="00FFFF"/>
                </a:solidFill>
              </a:rPr>
              <a:t>衤刀</a:t>
            </a:r>
            <a:r>
              <a:rPr lang="zh-TW" sz="2700"/>
              <a:t>以及佈局（框）。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700"/>
              <a:t>二）</a:t>
            </a:r>
            <a:r>
              <a:rPr lang="zh-TW" sz="2700">
                <a:solidFill>
                  <a:srgbClr val="00FFFF"/>
                </a:solidFill>
              </a:rPr>
              <a:t>衤礻</a:t>
            </a:r>
            <a:r>
              <a:rPr lang="zh-TW" sz="2700"/>
              <a:t>表示將</a:t>
            </a:r>
            <a:r>
              <a:rPr lang="zh-TW" sz="2700">
                <a:solidFill>
                  <a:srgbClr val="00FFFF"/>
                </a:solidFill>
              </a:rPr>
              <a:t>衤刀</a:t>
            </a:r>
            <a:r>
              <a:rPr lang="zh-TW" sz="2700"/>
              <a:t>改為</a:t>
            </a:r>
            <a:r>
              <a:rPr lang="zh-TW" sz="2700">
                <a:solidFill>
                  <a:srgbClr val="00FFFF"/>
                </a:solidFill>
              </a:rPr>
              <a:t>礻刀</a:t>
            </a:r>
            <a:r>
              <a:rPr lang="zh-TW" sz="2700"/>
              <a:t>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700"/>
              <a:t>三）沿用</a:t>
            </a:r>
            <a:r>
              <a:rPr lang="zh-TW" sz="2700">
                <a:solidFill>
                  <a:srgbClr val="00FFFF"/>
                </a:solidFill>
              </a:rPr>
              <a:t>初</a:t>
            </a:r>
            <a:r>
              <a:rPr lang="zh-TW" sz="2700"/>
              <a:t>的佈局，重新產生矢量。</a:t>
            </a:r>
            <a:endParaRPr sz="2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字形矢量之原理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部件及框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99:0:0:3:0:188:200:u8864-01:0:0:0 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99:0:0:-5:0:205:200:</a:t>
            </a:r>
            <a:r>
              <a:rPr lang="zh-TW">
                <a:solidFill>
                  <a:srgbClr val="00FFFF"/>
                </a:solidFill>
              </a:rPr>
              <a:t>u5200</a:t>
            </a:r>
            <a:r>
              <a:rPr lang="zh-TW"/>
              <a:t>-02:0:0:0  刀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刀 u5200（拆分成三划）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1:0:2:95:34:178:34 直線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2:22:4:178:34:178:156:161:181 曲線帶鉤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/>
              <a:t>2:32:7:129:34:129:144:74:188  </a:t>
            </a:r>
            <a:r>
              <a:rPr lang="zh-TW"/>
              <a:t>曲線（撇）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2877" y="1276262"/>
            <a:ext cx="3368100" cy="3168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機會</a:t>
            </a:r>
            <a:endParaRPr/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800"/>
              <a:t>一）近九萬字只須 5MB (CJK , Ext A - Ext G ) 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800"/>
              <a:t>二）相容Unicode 而不受制於Unicode Consortium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800"/>
              <a:t>我們已可以自主設計操作系統，並布署到硬件。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800"/>
              <a:t>正是奪回漢字的主導權的最佳時機！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從造字到拼形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/>
              <a:t>1991  錄入佛典，</a:t>
            </a:r>
            <a:r>
              <a:rPr lang="zh-TW" sz="2400"/>
              <a:t>合併</a:t>
            </a:r>
            <a:r>
              <a:rPr lang="zh-TW" sz="2400"/>
              <a:t>造字檔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1998 漢語大字典 54000 字矢量字形。分成 12 個字形檔，稀疏編碼（頁碼+每頁32字）。掃描字表、曲線擬合(Curve Fitting)，文件較大。中央研究院漢字構形資料庫採用。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400"/>
              <a:t>2003 完成 IDS  單線體 組字（招財進寶）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400"/>
              <a:t>2016 完成 漢字拼形系統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各種嘗試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881450" y="1017725"/>
            <a:ext cx="1852800" cy="3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3000"/>
              <a:t>單線體</a:t>
            </a:r>
            <a:endParaRPr sz="30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4250" y="2571738"/>
            <a:ext cx="2228850" cy="20478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232075" y="1920225"/>
            <a:ext cx="16854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chemeClr val="lt2"/>
                </a:solidFill>
              </a:rPr>
              <a:t>張時釗</a:t>
            </a:r>
            <a:endParaRPr sz="3000">
              <a:solidFill>
                <a:schemeClr val="lt2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631036" y="1330375"/>
            <a:ext cx="1852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>
                <a:solidFill>
                  <a:schemeClr val="lt2"/>
                </a:solidFill>
              </a:rPr>
              <a:t>朱邦復</a:t>
            </a:r>
            <a:endParaRPr sz="3000">
              <a:solidFill>
                <a:schemeClr val="lt2"/>
              </a:solidFill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1" y="1792075"/>
            <a:ext cx="2129475" cy="284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91137" y="1920213"/>
            <a:ext cx="3469775" cy="25893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文林 (基於XML，商用)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89" y="1017725"/>
            <a:ext cx="3442112" cy="4084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0575" y="696400"/>
            <a:ext cx="5223425" cy="408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2052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GlyphWiki+Kage開源</a:t>
            </a:r>
            <a:endParaRPr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/>
              <a:t>開源，花園字體</a:t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652" y="0"/>
            <a:ext cx="574334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5200" y="1763098"/>
            <a:ext cx="3195450" cy="30591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漢字在計</a:t>
            </a:r>
            <a:r>
              <a:rPr lang="zh-TW"/>
              <a:t>算機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700"/>
              <a:t>一）編碼（身份證）</a:t>
            </a:r>
            <a:endParaRPr sz="3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700"/>
              <a:t>二）輸入（鍵盤、筆跡、語音→編碼）</a:t>
            </a:r>
            <a:endParaRPr sz="3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700"/>
              <a:t>三）顯示（編碼→字形）</a:t>
            </a:r>
            <a:endParaRPr sz="3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700"/>
              <a:t>缺字問題本質上是缺碼問題（黑戶）</a:t>
            </a:r>
            <a:endParaRPr sz="3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漢字拼形 編碼思路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/>
              <a:t>將 漢字(二維)  視為  西文單詞(一維) 而非字母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是自由長度字符串而非碼位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a, i 是字母也是詞。基本字也有碼位。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英文單詞可自由創造，海納百川。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3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顯示/打印 路徑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017736"/>
            <a:ext cx="8520600" cy="358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/>
              <a:t>現有系統：字符串→ </a:t>
            </a:r>
            <a:r>
              <a:rPr lang="zh-TW" sz="3000"/>
              <a:t>單元切分(UTF, IVS)→調取矢量字形→位圖轉換</a:t>
            </a:r>
            <a:r>
              <a:rPr lang="zh-TW" sz="3000"/>
              <a:t>(Rasterize)</a:t>
            </a:r>
            <a:r>
              <a:rPr lang="zh-TW" sz="3000"/>
              <a:t>→繪製/打印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000"/>
              <a:t>拼形系統：</a:t>
            </a:r>
            <a:r>
              <a:rPr lang="zh-TW" sz="3000"/>
              <a:t>字符串→ </a:t>
            </a:r>
            <a:r>
              <a:rPr lang="zh-TW" sz="3000">
                <a:solidFill>
                  <a:srgbClr val="00FF00"/>
                </a:solidFill>
              </a:rPr>
              <a:t>單元切分(IDS/拼形)</a:t>
            </a:r>
            <a:r>
              <a:rPr lang="zh-TW" sz="3000"/>
              <a:t>→</a:t>
            </a:r>
            <a:r>
              <a:rPr lang="zh-TW" sz="3000">
                <a:solidFill>
                  <a:srgbClr val="00FF00"/>
                </a:solidFill>
              </a:rPr>
              <a:t>組字系統產生矢量</a:t>
            </a:r>
            <a:r>
              <a:rPr lang="zh-TW" sz="3000"/>
              <a:t>→位圖轉換(Rasterize)→繪製/打印</a:t>
            </a:r>
            <a:endParaRPr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顯示</a:t>
            </a:r>
            <a:r>
              <a:rPr lang="zh-TW"/>
              <a:t>單元切分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000"/>
              <a:t>一）Unicode UTF-16 ( 2 , 4  , 6 bytes )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二）IDS 表意序列 ，不定長度（部件+運算符）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三）漢字拼形，不定長度 （部件）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000"/>
              <a:t>Unicode 字符走既有路徑。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000"/>
              <a:t>本模塊必須置入 操作系統或文書編輯器內。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